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4" r:id="rId4"/>
    <p:sldId id="265" r:id="rId5"/>
    <p:sldId id="266" r:id="rId6"/>
    <p:sldId id="262"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2" d="100"/>
          <a:sy n="112" d="100"/>
        </p:scale>
        <p:origin x="55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3391F1-A884-4C0C-8112-31385A60ED0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8B2E01A-F71B-47F8-B363-9D0E23D7C36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1A507F0-2BF8-45A8-90E0-1FC0209CF38B}"/>
              </a:ext>
            </a:extLst>
          </p:cNvPr>
          <p:cNvSpPr>
            <a:spLocks noGrp="1"/>
          </p:cNvSpPr>
          <p:nvPr>
            <p:ph type="dt" sz="half" idx="10"/>
          </p:nvPr>
        </p:nvSpPr>
        <p:spPr/>
        <p:txBody>
          <a:bodyPr/>
          <a:lstStyle/>
          <a:p>
            <a:fld id="{7BC31A8C-9705-411A-BC62-7F93B343DEA7}" type="datetimeFigureOut">
              <a:rPr lang="en-US" smtClean="0"/>
              <a:t>1/16/2024</a:t>
            </a:fld>
            <a:endParaRPr lang="en-US"/>
          </a:p>
        </p:txBody>
      </p:sp>
      <p:sp>
        <p:nvSpPr>
          <p:cNvPr id="5" name="Footer Placeholder 4">
            <a:extLst>
              <a:ext uri="{FF2B5EF4-FFF2-40B4-BE49-F238E27FC236}">
                <a16:creationId xmlns:a16="http://schemas.microsoft.com/office/drawing/2014/main" id="{1F44A63B-0306-4E6D-8B7C-4266D9A9C7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81CC2C9-E2D7-4B85-A347-2517136A29F0}"/>
              </a:ext>
            </a:extLst>
          </p:cNvPr>
          <p:cNvSpPr>
            <a:spLocks noGrp="1"/>
          </p:cNvSpPr>
          <p:nvPr>
            <p:ph type="sldNum" sz="quarter" idx="12"/>
          </p:nvPr>
        </p:nvSpPr>
        <p:spPr/>
        <p:txBody>
          <a:bodyPr/>
          <a:lstStyle/>
          <a:p>
            <a:fld id="{F2A34B11-C067-4D0B-A9CA-9D0A61BAC075}" type="slidenum">
              <a:rPr lang="en-US" smtClean="0"/>
              <a:t>‹#›</a:t>
            </a:fld>
            <a:endParaRPr lang="en-US"/>
          </a:p>
        </p:txBody>
      </p:sp>
    </p:spTree>
    <p:extLst>
      <p:ext uri="{BB962C8B-B14F-4D97-AF65-F5344CB8AC3E}">
        <p14:creationId xmlns:p14="http://schemas.microsoft.com/office/powerpoint/2010/main" val="9736146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B7034B-1BF6-446F-B37B-0554C475A5A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BDD219C-2C90-46A8-A862-9790EB3E530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E33BA83-4B71-49B2-96FF-727DC581C32D}"/>
              </a:ext>
            </a:extLst>
          </p:cNvPr>
          <p:cNvSpPr>
            <a:spLocks noGrp="1"/>
          </p:cNvSpPr>
          <p:nvPr>
            <p:ph type="dt" sz="half" idx="10"/>
          </p:nvPr>
        </p:nvSpPr>
        <p:spPr/>
        <p:txBody>
          <a:bodyPr/>
          <a:lstStyle/>
          <a:p>
            <a:fld id="{7BC31A8C-9705-411A-BC62-7F93B343DEA7}" type="datetimeFigureOut">
              <a:rPr lang="en-US" smtClean="0"/>
              <a:t>1/16/2024</a:t>
            </a:fld>
            <a:endParaRPr lang="en-US"/>
          </a:p>
        </p:txBody>
      </p:sp>
      <p:sp>
        <p:nvSpPr>
          <p:cNvPr id="5" name="Footer Placeholder 4">
            <a:extLst>
              <a:ext uri="{FF2B5EF4-FFF2-40B4-BE49-F238E27FC236}">
                <a16:creationId xmlns:a16="http://schemas.microsoft.com/office/drawing/2014/main" id="{3541A8FA-A678-47ED-9822-11FF8D40315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EA0F67-036B-49B6-BDFC-46B608BBF435}"/>
              </a:ext>
            </a:extLst>
          </p:cNvPr>
          <p:cNvSpPr>
            <a:spLocks noGrp="1"/>
          </p:cNvSpPr>
          <p:nvPr>
            <p:ph type="sldNum" sz="quarter" idx="12"/>
          </p:nvPr>
        </p:nvSpPr>
        <p:spPr/>
        <p:txBody>
          <a:bodyPr/>
          <a:lstStyle/>
          <a:p>
            <a:fld id="{F2A34B11-C067-4D0B-A9CA-9D0A61BAC075}" type="slidenum">
              <a:rPr lang="en-US" smtClean="0"/>
              <a:t>‹#›</a:t>
            </a:fld>
            <a:endParaRPr lang="en-US"/>
          </a:p>
        </p:txBody>
      </p:sp>
    </p:spTree>
    <p:extLst>
      <p:ext uri="{BB962C8B-B14F-4D97-AF65-F5344CB8AC3E}">
        <p14:creationId xmlns:p14="http://schemas.microsoft.com/office/powerpoint/2010/main" val="29746693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A6BAC3A-C7FB-4B72-9DE5-9D2E27DB7D6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5614548-614A-4F16-BFA5-3B074594020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D1E828-D4AE-4630-A23C-569420A4DF93}"/>
              </a:ext>
            </a:extLst>
          </p:cNvPr>
          <p:cNvSpPr>
            <a:spLocks noGrp="1"/>
          </p:cNvSpPr>
          <p:nvPr>
            <p:ph type="dt" sz="half" idx="10"/>
          </p:nvPr>
        </p:nvSpPr>
        <p:spPr/>
        <p:txBody>
          <a:bodyPr/>
          <a:lstStyle/>
          <a:p>
            <a:fld id="{7BC31A8C-9705-411A-BC62-7F93B343DEA7}" type="datetimeFigureOut">
              <a:rPr lang="en-US" smtClean="0"/>
              <a:t>1/16/2024</a:t>
            </a:fld>
            <a:endParaRPr lang="en-US"/>
          </a:p>
        </p:txBody>
      </p:sp>
      <p:sp>
        <p:nvSpPr>
          <p:cNvPr id="5" name="Footer Placeholder 4">
            <a:extLst>
              <a:ext uri="{FF2B5EF4-FFF2-40B4-BE49-F238E27FC236}">
                <a16:creationId xmlns:a16="http://schemas.microsoft.com/office/drawing/2014/main" id="{57491F22-0503-41D1-9DE7-3CD0AFFA08F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9BA821-3298-4C30-BA3B-0AA08FF01390}"/>
              </a:ext>
            </a:extLst>
          </p:cNvPr>
          <p:cNvSpPr>
            <a:spLocks noGrp="1"/>
          </p:cNvSpPr>
          <p:nvPr>
            <p:ph type="sldNum" sz="quarter" idx="12"/>
          </p:nvPr>
        </p:nvSpPr>
        <p:spPr/>
        <p:txBody>
          <a:bodyPr/>
          <a:lstStyle/>
          <a:p>
            <a:fld id="{F2A34B11-C067-4D0B-A9CA-9D0A61BAC075}" type="slidenum">
              <a:rPr lang="en-US" smtClean="0"/>
              <a:t>‹#›</a:t>
            </a:fld>
            <a:endParaRPr lang="en-US"/>
          </a:p>
        </p:txBody>
      </p:sp>
    </p:spTree>
    <p:extLst>
      <p:ext uri="{BB962C8B-B14F-4D97-AF65-F5344CB8AC3E}">
        <p14:creationId xmlns:p14="http://schemas.microsoft.com/office/powerpoint/2010/main" val="21855747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3ED6DC-0008-4970-99CD-D6A35F905AB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8EF315B-BC16-4E44-A7E2-7260EA94CB5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839E250-B3AF-45C5-ADAA-C413347E7F26}"/>
              </a:ext>
            </a:extLst>
          </p:cNvPr>
          <p:cNvSpPr>
            <a:spLocks noGrp="1"/>
          </p:cNvSpPr>
          <p:nvPr>
            <p:ph type="dt" sz="half" idx="10"/>
          </p:nvPr>
        </p:nvSpPr>
        <p:spPr/>
        <p:txBody>
          <a:bodyPr/>
          <a:lstStyle/>
          <a:p>
            <a:fld id="{7BC31A8C-9705-411A-BC62-7F93B343DEA7}" type="datetimeFigureOut">
              <a:rPr lang="en-US" smtClean="0"/>
              <a:t>1/16/2024</a:t>
            </a:fld>
            <a:endParaRPr lang="en-US"/>
          </a:p>
        </p:txBody>
      </p:sp>
      <p:sp>
        <p:nvSpPr>
          <p:cNvPr id="5" name="Footer Placeholder 4">
            <a:extLst>
              <a:ext uri="{FF2B5EF4-FFF2-40B4-BE49-F238E27FC236}">
                <a16:creationId xmlns:a16="http://schemas.microsoft.com/office/drawing/2014/main" id="{8E3857A2-7664-4A8B-9A82-075EB1A6E1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C1603A-BAFE-4473-A81B-100734C9A80B}"/>
              </a:ext>
            </a:extLst>
          </p:cNvPr>
          <p:cNvSpPr>
            <a:spLocks noGrp="1"/>
          </p:cNvSpPr>
          <p:nvPr>
            <p:ph type="sldNum" sz="quarter" idx="12"/>
          </p:nvPr>
        </p:nvSpPr>
        <p:spPr/>
        <p:txBody>
          <a:bodyPr/>
          <a:lstStyle/>
          <a:p>
            <a:fld id="{F2A34B11-C067-4D0B-A9CA-9D0A61BAC075}" type="slidenum">
              <a:rPr lang="en-US" smtClean="0"/>
              <a:t>‹#›</a:t>
            </a:fld>
            <a:endParaRPr lang="en-US"/>
          </a:p>
        </p:txBody>
      </p:sp>
    </p:spTree>
    <p:extLst>
      <p:ext uri="{BB962C8B-B14F-4D97-AF65-F5344CB8AC3E}">
        <p14:creationId xmlns:p14="http://schemas.microsoft.com/office/powerpoint/2010/main" val="28373924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BC3198-03B2-4BEE-9AFE-E73984D0DC8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7135B42-4DD0-4D1E-A3B6-626E9C441CC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CBDCC9A-04B2-4E7F-9196-6CB8FA66DC98}"/>
              </a:ext>
            </a:extLst>
          </p:cNvPr>
          <p:cNvSpPr>
            <a:spLocks noGrp="1"/>
          </p:cNvSpPr>
          <p:nvPr>
            <p:ph type="dt" sz="half" idx="10"/>
          </p:nvPr>
        </p:nvSpPr>
        <p:spPr/>
        <p:txBody>
          <a:bodyPr/>
          <a:lstStyle/>
          <a:p>
            <a:fld id="{7BC31A8C-9705-411A-BC62-7F93B343DEA7}" type="datetimeFigureOut">
              <a:rPr lang="en-US" smtClean="0"/>
              <a:t>1/16/2024</a:t>
            </a:fld>
            <a:endParaRPr lang="en-US"/>
          </a:p>
        </p:txBody>
      </p:sp>
      <p:sp>
        <p:nvSpPr>
          <p:cNvPr id="5" name="Footer Placeholder 4">
            <a:extLst>
              <a:ext uri="{FF2B5EF4-FFF2-40B4-BE49-F238E27FC236}">
                <a16:creationId xmlns:a16="http://schemas.microsoft.com/office/drawing/2014/main" id="{23BC4311-EAEA-48AC-A913-2F1DAE9CC61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E09D4A-F962-432F-ACC2-CC378B4701E4}"/>
              </a:ext>
            </a:extLst>
          </p:cNvPr>
          <p:cNvSpPr>
            <a:spLocks noGrp="1"/>
          </p:cNvSpPr>
          <p:nvPr>
            <p:ph type="sldNum" sz="quarter" idx="12"/>
          </p:nvPr>
        </p:nvSpPr>
        <p:spPr/>
        <p:txBody>
          <a:bodyPr/>
          <a:lstStyle/>
          <a:p>
            <a:fld id="{F2A34B11-C067-4D0B-A9CA-9D0A61BAC075}" type="slidenum">
              <a:rPr lang="en-US" smtClean="0"/>
              <a:t>‹#›</a:t>
            </a:fld>
            <a:endParaRPr lang="en-US"/>
          </a:p>
        </p:txBody>
      </p:sp>
    </p:spTree>
    <p:extLst>
      <p:ext uri="{BB962C8B-B14F-4D97-AF65-F5344CB8AC3E}">
        <p14:creationId xmlns:p14="http://schemas.microsoft.com/office/powerpoint/2010/main" val="32710395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ADDF9-F446-4190-B80B-55A93F8673E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AB84AC0-75F6-45C3-B012-B3F4B16C099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4DE8E41-BD1E-43DE-90DD-D1F330BDACAE}"/>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79D5759-9B0E-4ADC-9029-4354A9EA55DE}"/>
              </a:ext>
            </a:extLst>
          </p:cNvPr>
          <p:cNvSpPr>
            <a:spLocks noGrp="1"/>
          </p:cNvSpPr>
          <p:nvPr>
            <p:ph type="dt" sz="half" idx="10"/>
          </p:nvPr>
        </p:nvSpPr>
        <p:spPr/>
        <p:txBody>
          <a:bodyPr/>
          <a:lstStyle/>
          <a:p>
            <a:fld id="{7BC31A8C-9705-411A-BC62-7F93B343DEA7}" type="datetimeFigureOut">
              <a:rPr lang="en-US" smtClean="0"/>
              <a:t>1/16/2024</a:t>
            </a:fld>
            <a:endParaRPr lang="en-US"/>
          </a:p>
        </p:txBody>
      </p:sp>
      <p:sp>
        <p:nvSpPr>
          <p:cNvPr id="6" name="Footer Placeholder 5">
            <a:extLst>
              <a:ext uri="{FF2B5EF4-FFF2-40B4-BE49-F238E27FC236}">
                <a16:creationId xmlns:a16="http://schemas.microsoft.com/office/drawing/2014/main" id="{D98DDF58-12F0-4A08-8E6D-4691190CAB9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71B60C2-0751-484C-8DF1-EC0BDD32A2AE}"/>
              </a:ext>
            </a:extLst>
          </p:cNvPr>
          <p:cNvSpPr>
            <a:spLocks noGrp="1"/>
          </p:cNvSpPr>
          <p:nvPr>
            <p:ph type="sldNum" sz="quarter" idx="12"/>
          </p:nvPr>
        </p:nvSpPr>
        <p:spPr/>
        <p:txBody>
          <a:bodyPr/>
          <a:lstStyle/>
          <a:p>
            <a:fld id="{F2A34B11-C067-4D0B-A9CA-9D0A61BAC075}" type="slidenum">
              <a:rPr lang="en-US" smtClean="0"/>
              <a:t>‹#›</a:t>
            </a:fld>
            <a:endParaRPr lang="en-US"/>
          </a:p>
        </p:txBody>
      </p:sp>
    </p:spTree>
    <p:extLst>
      <p:ext uri="{BB962C8B-B14F-4D97-AF65-F5344CB8AC3E}">
        <p14:creationId xmlns:p14="http://schemas.microsoft.com/office/powerpoint/2010/main" val="14661967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AA09F5-1FED-4918-A2C4-226F365C03C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1F6F173-3729-4E4F-8570-B85971307DD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0706110-6441-4E3A-BB35-4B7C067F770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D07F97F-ACA3-45C2-B17F-1484963F484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1FDB5F15-9B9D-43D5-85C6-7F99DE7C2AE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332271D-FAEB-4BFB-91EE-3AD573C7BFF7}"/>
              </a:ext>
            </a:extLst>
          </p:cNvPr>
          <p:cNvSpPr>
            <a:spLocks noGrp="1"/>
          </p:cNvSpPr>
          <p:nvPr>
            <p:ph type="dt" sz="half" idx="10"/>
          </p:nvPr>
        </p:nvSpPr>
        <p:spPr/>
        <p:txBody>
          <a:bodyPr/>
          <a:lstStyle/>
          <a:p>
            <a:fld id="{7BC31A8C-9705-411A-BC62-7F93B343DEA7}" type="datetimeFigureOut">
              <a:rPr lang="en-US" smtClean="0"/>
              <a:t>1/16/2024</a:t>
            </a:fld>
            <a:endParaRPr lang="en-US"/>
          </a:p>
        </p:txBody>
      </p:sp>
      <p:sp>
        <p:nvSpPr>
          <p:cNvPr id="8" name="Footer Placeholder 7">
            <a:extLst>
              <a:ext uri="{FF2B5EF4-FFF2-40B4-BE49-F238E27FC236}">
                <a16:creationId xmlns:a16="http://schemas.microsoft.com/office/drawing/2014/main" id="{E20D2188-5E3A-49F5-BCA6-61572057D7E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70C5A33-5BF2-475F-9F66-CB876D0233C3}"/>
              </a:ext>
            </a:extLst>
          </p:cNvPr>
          <p:cNvSpPr>
            <a:spLocks noGrp="1"/>
          </p:cNvSpPr>
          <p:nvPr>
            <p:ph type="sldNum" sz="quarter" idx="12"/>
          </p:nvPr>
        </p:nvSpPr>
        <p:spPr/>
        <p:txBody>
          <a:bodyPr/>
          <a:lstStyle/>
          <a:p>
            <a:fld id="{F2A34B11-C067-4D0B-A9CA-9D0A61BAC075}" type="slidenum">
              <a:rPr lang="en-US" smtClean="0"/>
              <a:t>‹#›</a:t>
            </a:fld>
            <a:endParaRPr lang="en-US"/>
          </a:p>
        </p:txBody>
      </p:sp>
    </p:spTree>
    <p:extLst>
      <p:ext uri="{BB962C8B-B14F-4D97-AF65-F5344CB8AC3E}">
        <p14:creationId xmlns:p14="http://schemas.microsoft.com/office/powerpoint/2010/main" val="21124840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1142C-63C2-4ABC-B2A4-9D2A1A53DBB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5389E84-2630-4A90-8485-CE8F9B245B01}"/>
              </a:ext>
            </a:extLst>
          </p:cNvPr>
          <p:cNvSpPr>
            <a:spLocks noGrp="1"/>
          </p:cNvSpPr>
          <p:nvPr>
            <p:ph type="dt" sz="half" idx="10"/>
          </p:nvPr>
        </p:nvSpPr>
        <p:spPr/>
        <p:txBody>
          <a:bodyPr/>
          <a:lstStyle/>
          <a:p>
            <a:fld id="{7BC31A8C-9705-411A-BC62-7F93B343DEA7}" type="datetimeFigureOut">
              <a:rPr lang="en-US" smtClean="0"/>
              <a:t>1/16/2024</a:t>
            </a:fld>
            <a:endParaRPr lang="en-US"/>
          </a:p>
        </p:txBody>
      </p:sp>
      <p:sp>
        <p:nvSpPr>
          <p:cNvPr id="4" name="Footer Placeholder 3">
            <a:extLst>
              <a:ext uri="{FF2B5EF4-FFF2-40B4-BE49-F238E27FC236}">
                <a16:creationId xmlns:a16="http://schemas.microsoft.com/office/drawing/2014/main" id="{669964B4-39F1-4827-8A78-DBF812D19D9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D79F3C8-8AAF-406F-96E8-E3DC1D190B64}"/>
              </a:ext>
            </a:extLst>
          </p:cNvPr>
          <p:cNvSpPr>
            <a:spLocks noGrp="1"/>
          </p:cNvSpPr>
          <p:nvPr>
            <p:ph type="sldNum" sz="quarter" idx="12"/>
          </p:nvPr>
        </p:nvSpPr>
        <p:spPr/>
        <p:txBody>
          <a:bodyPr/>
          <a:lstStyle/>
          <a:p>
            <a:fld id="{F2A34B11-C067-4D0B-A9CA-9D0A61BAC075}" type="slidenum">
              <a:rPr lang="en-US" smtClean="0"/>
              <a:t>‹#›</a:t>
            </a:fld>
            <a:endParaRPr lang="en-US"/>
          </a:p>
        </p:txBody>
      </p:sp>
    </p:spTree>
    <p:extLst>
      <p:ext uri="{BB962C8B-B14F-4D97-AF65-F5344CB8AC3E}">
        <p14:creationId xmlns:p14="http://schemas.microsoft.com/office/powerpoint/2010/main" val="42456498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CB837BE-220D-4D10-8145-5B8458F87FB4}"/>
              </a:ext>
            </a:extLst>
          </p:cNvPr>
          <p:cNvSpPr>
            <a:spLocks noGrp="1"/>
          </p:cNvSpPr>
          <p:nvPr>
            <p:ph type="dt" sz="half" idx="10"/>
          </p:nvPr>
        </p:nvSpPr>
        <p:spPr/>
        <p:txBody>
          <a:bodyPr/>
          <a:lstStyle/>
          <a:p>
            <a:fld id="{7BC31A8C-9705-411A-BC62-7F93B343DEA7}" type="datetimeFigureOut">
              <a:rPr lang="en-US" smtClean="0"/>
              <a:t>1/16/2024</a:t>
            </a:fld>
            <a:endParaRPr lang="en-US"/>
          </a:p>
        </p:txBody>
      </p:sp>
      <p:sp>
        <p:nvSpPr>
          <p:cNvPr id="3" name="Footer Placeholder 2">
            <a:extLst>
              <a:ext uri="{FF2B5EF4-FFF2-40B4-BE49-F238E27FC236}">
                <a16:creationId xmlns:a16="http://schemas.microsoft.com/office/drawing/2014/main" id="{9EFCFAB0-8182-4A81-BA62-C9AB79AA8EB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04F07B2-A3E3-4AA4-82CD-0584855CBCF4}"/>
              </a:ext>
            </a:extLst>
          </p:cNvPr>
          <p:cNvSpPr>
            <a:spLocks noGrp="1"/>
          </p:cNvSpPr>
          <p:nvPr>
            <p:ph type="sldNum" sz="quarter" idx="12"/>
          </p:nvPr>
        </p:nvSpPr>
        <p:spPr/>
        <p:txBody>
          <a:bodyPr/>
          <a:lstStyle/>
          <a:p>
            <a:fld id="{F2A34B11-C067-4D0B-A9CA-9D0A61BAC075}" type="slidenum">
              <a:rPr lang="en-US" smtClean="0"/>
              <a:t>‹#›</a:t>
            </a:fld>
            <a:endParaRPr lang="en-US"/>
          </a:p>
        </p:txBody>
      </p:sp>
    </p:spTree>
    <p:extLst>
      <p:ext uri="{BB962C8B-B14F-4D97-AF65-F5344CB8AC3E}">
        <p14:creationId xmlns:p14="http://schemas.microsoft.com/office/powerpoint/2010/main" val="920964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1F9FED-CB80-4261-9C5C-E8DD7A2C890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36D450C-C589-47A4-A0A9-D1D86EB41E8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60EBC9C-604A-43AA-A732-D9A4DBBCFAF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6B38396-9582-4B2E-B012-CCC9657419E0}"/>
              </a:ext>
            </a:extLst>
          </p:cNvPr>
          <p:cNvSpPr>
            <a:spLocks noGrp="1"/>
          </p:cNvSpPr>
          <p:nvPr>
            <p:ph type="dt" sz="half" idx="10"/>
          </p:nvPr>
        </p:nvSpPr>
        <p:spPr/>
        <p:txBody>
          <a:bodyPr/>
          <a:lstStyle/>
          <a:p>
            <a:fld id="{7BC31A8C-9705-411A-BC62-7F93B343DEA7}" type="datetimeFigureOut">
              <a:rPr lang="en-US" smtClean="0"/>
              <a:t>1/16/2024</a:t>
            </a:fld>
            <a:endParaRPr lang="en-US"/>
          </a:p>
        </p:txBody>
      </p:sp>
      <p:sp>
        <p:nvSpPr>
          <p:cNvPr id="6" name="Footer Placeholder 5">
            <a:extLst>
              <a:ext uri="{FF2B5EF4-FFF2-40B4-BE49-F238E27FC236}">
                <a16:creationId xmlns:a16="http://schemas.microsoft.com/office/drawing/2014/main" id="{1A34E633-B0FD-4304-8A45-81D9085739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2C51365-5616-47B0-B515-8A40E70EA636}"/>
              </a:ext>
            </a:extLst>
          </p:cNvPr>
          <p:cNvSpPr>
            <a:spLocks noGrp="1"/>
          </p:cNvSpPr>
          <p:nvPr>
            <p:ph type="sldNum" sz="quarter" idx="12"/>
          </p:nvPr>
        </p:nvSpPr>
        <p:spPr/>
        <p:txBody>
          <a:bodyPr/>
          <a:lstStyle/>
          <a:p>
            <a:fld id="{F2A34B11-C067-4D0B-A9CA-9D0A61BAC075}" type="slidenum">
              <a:rPr lang="en-US" smtClean="0"/>
              <a:t>‹#›</a:t>
            </a:fld>
            <a:endParaRPr lang="en-US"/>
          </a:p>
        </p:txBody>
      </p:sp>
    </p:spTree>
    <p:extLst>
      <p:ext uri="{BB962C8B-B14F-4D97-AF65-F5344CB8AC3E}">
        <p14:creationId xmlns:p14="http://schemas.microsoft.com/office/powerpoint/2010/main" val="2097191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22B0FE-1E85-4042-8D60-9215A3D5ED6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1793DB0-3CD7-490E-ABC8-F621EABC58F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E35CC1D-EF6D-4D2C-A0A8-C74D822467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5D68DE5-E10F-422C-B3F1-0B99D059B360}"/>
              </a:ext>
            </a:extLst>
          </p:cNvPr>
          <p:cNvSpPr>
            <a:spLocks noGrp="1"/>
          </p:cNvSpPr>
          <p:nvPr>
            <p:ph type="dt" sz="half" idx="10"/>
          </p:nvPr>
        </p:nvSpPr>
        <p:spPr/>
        <p:txBody>
          <a:bodyPr/>
          <a:lstStyle/>
          <a:p>
            <a:fld id="{7BC31A8C-9705-411A-BC62-7F93B343DEA7}" type="datetimeFigureOut">
              <a:rPr lang="en-US" smtClean="0"/>
              <a:t>1/16/2024</a:t>
            </a:fld>
            <a:endParaRPr lang="en-US"/>
          </a:p>
        </p:txBody>
      </p:sp>
      <p:sp>
        <p:nvSpPr>
          <p:cNvPr id="6" name="Footer Placeholder 5">
            <a:extLst>
              <a:ext uri="{FF2B5EF4-FFF2-40B4-BE49-F238E27FC236}">
                <a16:creationId xmlns:a16="http://schemas.microsoft.com/office/drawing/2014/main" id="{A02E2F87-DC93-420D-B0DF-495FB1E56B6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B39D530-46E6-41BC-B7ED-F0BBDE8F30B4}"/>
              </a:ext>
            </a:extLst>
          </p:cNvPr>
          <p:cNvSpPr>
            <a:spLocks noGrp="1"/>
          </p:cNvSpPr>
          <p:nvPr>
            <p:ph type="sldNum" sz="quarter" idx="12"/>
          </p:nvPr>
        </p:nvSpPr>
        <p:spPr/>
        <p:txBody>
          <a:bodyPr/>
          <a:lstStyle/>
          <a:p>
            <a:fld id="{F2A34B11-C067-4D0B-A9CA-9D0A61BAC075}" type="slidenum">
              <a:rPr lang="en-US" smtClean="0"/>
              <a:t>‹#›</a:t>
            </a:fld>
            <a:endParaRPr lang="en-US"/>
          </a:p>
        </p:txBody>
      </p:sp>
    </p:spTree>
    <p:extLst>
      <p:ext uri="{BB962C8B-B14F-4D97-AF65-F5344CB8AC3E}">
        <p14:creationId xmlns:p14="http://schemas.microsoft.com/office/powerpoint/2010/main" val="752649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17A7088-8886-44D2-B195-D9A0CB797B5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DAE74A9-D5BD-4958-8142-37F76B24D64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8668BAB-8FE8-471D-8F7C-20C250A8CE6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C31A8C-9705-411A-BC62-7F93B343DEA7}" type="datetimeFigureOut">
              <a:rPr lang="en-US" smtClean="0"/>
              <a:t>1/16/2024</a:t>
            </a:fld>
            <a:endParaRPr lang="en-US"/>
          </a:p>
        </p:txBody>
      </p:sp>
      <p:sp>
        <p:nvSpPr>
          <p:cNvPr id="5" name="Footer Placeholder 4">
            <a:extLst>
              <a:ext uri="{FF2B5EF4-FFF2-40B4-BE49-F238E27FC236}">
                <a16:creationId xmlns:a16="http://schemas.microsoft.com/office/drawing/2014/main" id="{8FAB6E73-8E7B-4601-A070-0F0B0B1E116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F3E8310-5EAE-4E3A-8F05-55C021E2BD3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34B11-C067-4D0B-A9CA-9D0A61BAC075}" type="slidenum">
              <a:rPr lang="en-US" smtClean="0"/>
              <a:t>‹#›</a:t>
            </a:fld>
            <a:endParaRPr lang="en-US"/>
          </a:p>
        </p:txBody>
      </p:sp>
    </p:spTree>
    <p:extLst>
      <p:ext uri="{BB962C8B-B14F-4D97-AF65-F5344CB8AC3E}">
        <p14:creationId xmlns:p14="http://schemas.microsoft.com/office/powerpoint/2010/main" val="37255675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myseniorsales.com/" TargetMode="External"/><Relationship Id="rId2" Type="http://schemas.openxmlformats.org/officeDocument/2006/relationships/hyperlink" Target="mailto:apps@myseniorsales.com" TargetMode="External"/><Relationship Id="rId1" Type="http://schemas.openxmlformats.org/officeDocument/2006/relationships/slideLayout" Target="../slideLayouts/slideLayout2.xml"/><Relationship Id="rId4" Type="http://schemas.openxmlformats.org/officeDocument/2006/relationships/hyperlink" Target="mailto:contracting@myseniorsales.com"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firstsierra7.destinationrx.com/PC/Agent/Account/Login" TargetMode="External"/><Relationship Id="rId2" Type="http://schemas.openxmlformats.org/officeDocument/2006/relationships/hyperlink" Target="https://www.aetna.com/producer_public/login.fcc?TYPE=33554433&amp;REALMOID=06-aab84995-cc4b-11d5-8cb8-0008c7df6a81&amp;GUID=&amp;SMAUTHREASON=0&amp;METHOD=GET&amp;SMAGENTNAME=-SM-Vkd3CSHVbiUiKN6bT8tPJ8bygxNiAjxDs3%2fNbI5peuL6%2bYSVoJomN51cID11EtZC&amp;TARGET=-SM-https%3a%2f%2fwww%2eaetna%2ecom%2fproducer%2fMedicare%2fascend_" TargetMode="External"/><Relationship Id="rId1" Type="http://schemas.openxmlformats.org/officeDocument/2006/relationships/slideLayout" Target="../slideLayouts/slideLayout2.xml"/><Relationship Id="rId6" Type="http://schemas.openxmlformats.org/officeDocument/2006/relationships/hyperlink" Target="http://www.myseniorsales.com/" TargetMode="External"/><Relationship Id="rId5" Type="http://schemas.openxmlformats.org/officeDocument/2006/relationships/hyperlink" Target="https://brokerportalalignmentprd.b2clogin.com/brokerportalalignmentprd.onmicrosoft.com/b2c_1_login/oauth2/v2.0/authorize?response_type=id_token&amp;scope=https%3A%2F%2Fbrokerportalalignmentprd.onmicrosoft.com%2FbrokerPortal%2Fbrokerapi.read%20https%3A%2F%2Fbrokerportalalignmentprd.onmicrosoft.com%2FbrokerPortal%2Fbrokerapi.write%20https%3A%2F%2Fbrokerportalalignmentprd.onmicrosoft.com%2FbrokerPortal%2Fuser_impersonation%20openid%20profile&amp;client_id=288aad65-5203-4a32-94bb-e6b9bf7bdd1d&amp;redirect_uri=https%3A%2F%2Fagents.alignmenthealthcare.com&amp;state=a4ffe7d1-0f1f-47cd-a999-888eebdc14c6&amp;nonce=98e1b7a0-1491-48b4-ab83-c7a8dc6d197a&amp;client_info=1&amp;x-client-SKU=MSAL.JS&amp;x-client-Ver=0.2.4&amp;client-request-id=9fd4ee54-1667-4dc7-a4e5-aad2bad61c99&amp;response_mode=fragment" TargetMode="External"/><Relationship Id="rId4" Type="http://schemas.openxmlformats.org/officeDocument/2006/relationships/hyperlink" Target="https://www.aetnaseniorproducts.com/ssi/index.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firstsierra7.destinationrx.com/PC/Agent/Account/Login" TargetMode="External"/><Relationship Id="rId2" Type="http://schemas.openxmlformats.org/officeDocument/2006/relationships/hyperlink" Target="http://www.myseniorsales.com/" TargetMode="External"/><Relationship Id="rId1" Type="http://schemas.openxmlformats.org/officeDocument/2006/relationships/slideLayout" Target="../slideLayouts/slideLayout2.xml"/><Relationship Id="rId4" Type="http://schemas.openxmlformats.org/officeDocument/2006/relationships/hyperlink" Target="https://health.clickmedix.com/bndagent/home/inde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firstsierra7.destinationrx.com/PC/Agent/Account/Login" TargetMode="External"/><Relationship Id="rId2" Type="http://schemas.openxmlformats.org/officeDocument/2006/relationships/hyperlink" Target="Cignaforbrokers.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firstsierra7.destinationrx.com/PC/Agent/Account/Login" TargetMode="External"/><Relationship Id="rId2" Type="http://schemas.openxmlformats.org/officeDocument/2006/relationships/hyperlink" Target="https://brokers.imperialhealthplan.com/Application/ApplHome/AddApplication"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firstsierra7.destinationrx.com/PC/Agent/Account/Login" TargetMode="External"/><Relationship Id="rId2" Type="http://schemas.openxmlformats.org/officeDocument/2006/relationships/hyperlink" Target="https://identity.onehealthcareid.com/app/index.html#/login" TargetMode="External"/><Relationship Id="rId1" Type="http://schemas.openxmlformats.org/officeDocument/2006/relationships/slideLayout" Target="../slideLayouts/slideLayout2.xml"/><Relationship Id="rId4" Type="http://schemas.openxmlformats.org/officeDocument/2006/relationships/hyperlink" Target="https://www.wellcare.com/Broker-Resources/Application-and-Enrollmen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2090DC-0837-4388-8818-5918139856FA}"/>
              </a:ext>
            </a:extLst>
          </p:cNvPr>
          <p:cNvSpPr>
            <a:spLocks noGrp="1"/>
          </p:cNvSpPr>
          <p:nvPr>
            <p:ph type="title"/>
          </p:nvPr>
        </p:nvSpPr>
        <p:spPr>
          <a:xfrm>
            <a:off x="1711569" y="127733"/>
            <a:ext cx="8768862" cy="1325563"/>
          </a:xfrm>
          <a:ln w="28575">
            <a:solidFill>
              <a:schemeClr val="tx1"/>
            </a:solidFill>
            <a:prstDash val="sysDot"/>
          </a:ln>
        </p:spPr>
        <p:txBody>
          <a:bodyPr>
            <a:normAutofit fontScale="90000"/>
          </a:bodyPr>
          <a:lstStyle/>
          <a:p>
            <a:pPr algn="ctr"/>
            <a:r>
              <a:rPr lang="en-US" sz="4000" b="1" dirty="0">
                <a:solidFill>
                  <a:srgbClr val="C00000"/>
                </a:solidFill>
              </a:rPr>
              <a:t>First Sierra Insurance Services </a:t>
            </a:r>
            <a:br>
              <a:rPr lang="en-US" sz="2800" dirty="0"/>
            </a:br>
            <a:r>
              <a:rPr lang="en-US" sz="2800" dirty="0"/>
              <a:t>Direct Submit Carrier </a:t>
            </a:r>
            <a:br>
              <a:rPr lang="en-US" sz="2800" dirty="0"/>
            </a:br>
            <a:r>
              <a:rPr lang="en-US" sz="2800" dirty="0"/>
              <a:t>Application Submission Agent Guide</a:t>
            </a:r>
          </a:p>
        </p:txBody>
      </p:sp>
      <p:sp>
        <p:nvSpPr>
          <p:cNvPr id="3" name="Content Placeholder 2">
            <a:extLst>
              <a:ext uri="{FF2B5EF4-FFF2-40B4-BE49-F238E27FC236}">
                <a16:creationId xmlns:a16="http://schemas.microsoft.com/office/drawing/2014/main" id="{5DBA008A-B0F5-490E-A222-37BCA54927C7}"/>
              </a:ext>
            </a:extLst>
          </p:cNvPr>
          <p:cNvSpPr>
            <a:spLocks noGrp="1"/>
          </p:cNvSpPr>
          <p:nvPr>
            <p:ph idx="1"/>
          </p:nvPr>
        </p:nvSpPr>
        <p:spPr>
          <a:xfrm>
            <a:off x="838200" y="1625600"/>
            <a:ext cx="10515600" cy="4351338"/>
          </a:xfrm>
        </p:spPr>
        <p:txBody>
          <a:bodyPr>
            <a:normAutofit fontScale="92500" lnSpcReduction="10000"/>
          </a:bodyPr>
          <a:lstStyle/>
          <a:p>
            <a:pPr marL="0" indent="0" algn="ctr">
              <a:buNone/>
            </a:pPr>
            <a:r>
              <a:rPr lang="en-US" sz="2000" b="1" dirty="0">
                <a:solidFill>
                  <a:srgbClr val="C00000"/>
                </a:solidFill>
              </a:rPr>
              <a:t>Important MA/MAPD/PDP deadlines to remember</a:t>
            </a:r>
          </a:p>
          <a:p>
            <a:pPr marL="0" indent="0">
              <a:buNone/>
            </a:pPr>
            <a:endParaRPr lang="en-US" sz="1000" dirty="0"/>
          </a:p>
          <a:p>
            <a:pPr marL="457200" indent="-457200">
              <a:buFont typeface="+mj-lt"/>
              <a:buAutoNum type="arabicPeriod"/>
            </a:pPr>
            <a:r>
              <a:rPr lang="en-US" sz="1600" dirty="0"/>
              <a:t>CMS requires that all MA/MAPD/PDP application be submitted to the carrier within 48 hours of agent receipt. </a:t>
            </a:r>
          </a:p>
          <a:p>
            <a:pPr marL="914400" lvl="1" indent="-457200">
              <a:buFont typeface="+mj-lt"/>
              <a:buAutoNum type="arabicPeriod"/>
            </a:pPr>
            <a:r>
              <a:rPr lang="en-US" sz="1400" dirty="0"/>
              <a:t>Applications received by the carrier after this deadline may be declined by the carrier and a new application my be required. </a:t>
            </a:r>
          </a:p>
          <a:p>
            <a:pPr marL="914400" lvl="1" indent="-457200">
              <a:buFont typeface="+mj-lt"/>
              <a:buAutoNum type="arabicPeriod"/>
            </a:pPr>
            <a:r>
              <a:rPr lang="en-US" sz="1400" dirty="0"/>
              <a:t>Carriers may enforce corrective action plans and may even terminate agent contracts for habitual tardiness of application submission. </a:t>
            </a:r>
          </a:p>
          <a:p>
            <a:pPr marL="457200" indent="-457200">
              <a:buFont typeface="+mj-lt"/>
              <a:buAutoNum type="arabicPeriod"/>
            </a:pPr>
            <a:r>
              <a:rPr lang="en-US" sz="1600" b="1" dirty="0"/>
              <a:t>All the carriers listed in this guide require that applications be submitted within 24 hours of agent receipt</a:t>
            </a:r>
            <a:r>
              <a:rPr lang="en-US" sz="1600" dirty="0"/>
              <a:t>. </a:t>
            </a:r>
          </a:p>
          <a:p>
            <a:pPr marL="457200" indent="-457200">
              <a:buFont typeface="+mj-lt"/>
              <a:buAutoNum type="arabicPeriod"/>
            </a:pPr>
            <a:r>
              <a:rPr lang="en-US" sz="1600" dirty="0"/>
              <a:t>All applications must be submitted and received by the carrier prior to the requested effective date. </a:t>
            </a:r>
          </a:p>
          <a:p>
            <a:pPr marL="914400" lvl="1" indent="-457200">
              <a:buFont typeface="+mj-lt"/>
              <a:buAutoNum type="arabicPeriod"/>
            </a:pPr>
            <a:r>
              <a:rPr lang="en-US" sz="1400" dirty="0"/>
              <a:t>Applications received on or after the requested effective date will either be declined (if the election period has expired) or given a 1</a:t>
            </a:r>
            <a:r>
              <a:rPr lang="en-US" sz="1400" baseline="30000" dirty="0"/>
              <a:t>st</a:t>
            </a:r>
            <a:r>
              <a:rPr lang="en-US" sz="1400" dirty="0"/>
              <a:t> of the following month effective date (if the election period allows for this). </a:t>
            </a:r>
          </a:p>
          <a:p>
            <a:pPr marL="457200" indent="-457200">
              <a:buFont typeface="+mj-lt"/>
              <a:buAutoNum type="arabicPeriod"/>
            </a:pPr>
            <a:r>
              <a:rPr lang="en-US" sz="1600" dirty="0"/>
              <a:t>Medicare Supplement application must be submitted to the carrier within 30 days of agent receipt but must be received prior or the requested effective date. </a:t>
            </a:r>
          </a:p>
          <a:p>
            <a:pPr marL="457200" indent="-457200">
              <a:buFont typeface="+mj-lt"/>
              <a:buAutoNum type="arabicPeriod"/>
            </a:pPr>
            <a:r>
              <a:rPr lang="en-US" sz="1600" dirty="0"/>
              <a:t>Applications being submitted to First Sierra for processing: </a:t>
            </a:r>
          </a:p>
          <a:p>
            <a:pPr marL="914400" lvl="1" indent="-457200">
              <a:buFont typeface="+mj-lt"/>
              <a:buAutoNum type="arabicPeriod"/>
            </a:pPr>
            <a:r>
              <a:rPr lang="en-US" sz="1400" dirty="0"/>
              <a:t>Must use the FSI Fax Transmittal Sheet- email </a:t>
            </a:r>
            <a:r>
              <a:rPr lang="en-US" sz="1400" dirty="0">
                <a:hlinkClick r:id="rId2"/>
              </a:rPr>
              <a:t>apps@myseniorsales.com</a:t>
            </a:r>
            <a:r>
              <a:rPr lang="en-US" sz="1400" dirty="0"/>
              <a:t> or download from </a:t>
            </a:r>
            <a:r>
              <a:rPr lang="en-US" sz="1400" dirty="0">
                <a:hlinkClick r:id="rId3"/>
              </a:rPr>
              <a:t>www.myseniorsales.com</a:t>
            </a:r>
            <a:r>
              <a:rPr lang="en-US" sz="1400" dirty="0"/>
              <a:t> </a:t>
            </a:r>
          </a:p>
          <a:p>
            <a:pPr marL="914400" lvl="1" indent="-457200">
              <a:buFont typeface="+mj-lt"/>
              <a:buAutoNum type="arabicPeriod"/>
            </a:pPr>
            <a:r>
              <a:rPr lang="en-US" sz="1400" dirty="0"/>
              <a:t>Must be received no later than 3:00pm on Friday’s- also please watch for office closures as applications are not processed over weekends or holidays. </a:t>
            </a:r>
          </a:p>
          <a:p>
            <a:pPr marL="457200" indent="-457200">
              <a:buFont typeface="+mj-lt"/>
              <a:buAutoNum type="arabicPeriod"/>
            </a:pPr>
            <a:r>
              <a:rPr lang="en-US" sz="1600" dirty="0">
                <a:highlight>
                  <a:srgbClr val="FFFF00"/>
                </a:highlight>
              </a:rPr>
              <a:t>For access to ICD- Insurance Center Direct – please email </a:t>
            </a:r>
            <a:r>
              <a:rPr lang="en-US" sz="1600" b="1" dirty="0">
                <a:highlight>
                  <a:srgbClr val="FFFF00"/>
                </a:highlight>
                <a:hlinkClick r:id="rId4"/>
              </a:rPr>
              <a:t>contracting@myseniorsales.com</a:t>
            </a:r>
            <a:r>
              <a:rPr lang="en-US" sz="1600" b="1" dirty="0">
                <a:highlight>
                  <a:srgbClr val="FFFF00"/>
                </a:highlight>
              </a:rPr>
              <a:t> </a:t>
            </a:r>
          </a:p>
        </p:txBody>
      </p:sp>
      <p:sp>
        <p:nvSpPr>
          <p:cNvPr id="4" name="TextBox 3">
            <a:extLst>
              <a:ext uri="{FF2B5EF4-FFF2-40B4-BE49-F238E27FC236}">
                <a16:creationId xmlns:a16="http://schemas.microsoft.com/office/drawing/2014/main" id="{600EDF6F-4221-445D-A481-1189261A8787}"/>
              </a:ext>
            </a:extLst>
          </p:cNvPr>
          <p:cNvSpPr txBox="1"/>
          <p:nvPr/>
        </p:nvSpPr>
        <p:spPr>
          <a:xfrm>
            <a:off x="776287" y="5716101"/>
            <a:ext cx="10639425" cy="1077218"/>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pPr algn="ctr"/>
            <a:r>
              <a:rPr lang="en-US" sz="1600" b="1" dirty="0">
                <a:solidFill>
                  <a:schemeClr val="tx1"/>
                </a:solidFill>
              </a:rPr>
              <a:t>If you have question regarding your applications, such as how to complete them or what election period to use please contact our Agent Sales/Marketing team.  We are happy to assist you with any questions that you have regarding your enrollment applications. </a:t>
            </a:r>
          </a:p>
          <a:p>
            <a:pPr algn="ctr"/>
            <a:r>
              <a:rPr lang="en-US" sz="1600" b="1" dirty="0">
                <a:solidFill>
                  <a:schemeClr val="tx1"/>
                </a:solidFill>
              </a:rPr>
              <a:t>877-315-3097 (toll free) or 559-251-0501 (local)</a:t>
            </a:r>
          </a:p>
        </p:txBody>
      </p:sp>
      <p:sp>
        <p:nvSpPr>
          <p:cNvPr id="5" name="TextBox 4">
            <a:extLst>
              <a:ext uri="{FF2B5EF4-FFF2-40B4-BE49-F238E27FC236}">
                <a16:creationId xmlns:a16="http://schemas.microsoft.com/office/drawing/2014/main" id="{9A093B67-F735-4422-9B2A-D4754E52B5DD}"/>
              </a:ext>
            </a:extLst>
          </p:cNvPr>
          <p:cNvSpPr txBox="1"/>
          <p:nvPr/>
        </p:nvSpPr>
        <p:spPr>
          <a:xfrm>
            <a:off x="11518084" y="6577875"/>
            <a:ext cx="600751" cy="184666"/>
          </a:xfrm>
          <a:prstGeom prst="rect">
            <a:avLst/>
          </a:prstGeom>
          <a:noFill/>
          <a:ln>
            <a:solidFill>
              <a:schemeClr val="tx1"/>
            </a:solidFill>
          </a:ln>
        </p:spPr>
        <p:txBody>
          <a:bodyPr wrap="square" rtlCol="0">
            <a:spAutoFit/>
          </a:bodyPr>
          <a:lstStyle/>
          <a:p>
            <a:pPr algn="ctr"/>
            <a:r>
              <a:rPr lang="en-US" sz="600" b="1" dirty="0"/>
              <a:t>02.14.22 AH</a:t>
            </a:r>
          </a:p>
        </p:txBody>
      </p:sp>
    </p:spTree>
    <p:extLst>
      <p:ext uri="{BB962C8B-B14F-4D97-AF65-F5344CB8AC3E}">
        <p14:creationId xmlns:p14="http://schemas.microsoft.com/office/powerpoint/2010/main" val="27459220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68F73D-1846-4AF3-8F47-1D87A274D418}"/>
              </a:ext>
            </a:extLst>
          </p:cNvPr>
          <p:cNvSpPr>
            <a:spLocks noGrp="1"/>
          </p:cNvSpPr>
          <p:nvPr>
            <p:ph type="title"/>
          </p:nvPr>
        </p:nvSpPr>
        <p:spPr>
          <a:xfrm>
            <a:off x="838200" y="98425"/>
            <a:ext cx="10515600" cy="1325563"/>
          </a:xfrm>
        </p:spPr>
        <p:txBody>
          <a:bodyPr>
            <a:normAutofit fontScale="90000"/>
          </a:bodyPr>
          <a:lstStyle/>
          <a:p>
            <a:pPr algn="ctr"/>
            <a:r>
              <a:rPr lang="en-US" sz="2400" dirty="0"/>
              <a:t>2023/2024 Plan Year Enrollment Application Submission Guidelines</a:t>
            </a:r>
            <a:br>
              <a:rPr lang="en-US" sz="2000" dirty="0"/>
            </a:br>
            <a:r>
              <a:rPr lang="en-US" sz="1800" dirty="0"/>
              <a:t>Please refer to the information below and send application to the appropriate enrollment center, based on the plan type and carrier. Use the “Preferred Submission Method” column whenever possible.  </a:t>
            </a:r>
            <a:br>
              <a:rPr lang="en-US" sz="1800" dirty="0"/>
            </a:br>
            <a:br>
              <a:rPr lang="en-US" sz="1800" dirty="0"/>
            </a:br>
            <a:r>
              <a:rPr lang="en-US" sz="1800" b="1" dirty="0"/>
              <a:t>Ensure each enrollment application is complete, accurate and legible.  Submit application within 24 hours of receipt. </a:t>
            </a:r>
            <a:endParaRPr lang="en-US" sz="2000" b="1" dirty="0"/>
          </a:p>
        </p:txBody>
      </p:sp>
      <p:graphicFrame>
        <p:nvGraphicFramePr>
          <p:cNvPr id="5" name="Content Placeholder 4">
            <a:extLst>
              <a:ext uri="{FF2B5EF4-FFF2-40B4-BE49-F238E27FC236}">
                <a16:creationId xmlns:a16="http://schemas.microsoft.com/office/drawing/2014/main" id="{7FA4C587-E4C3-4C18-8B0F-D418470FEF2D}"/>
              </a:ext>
            </a:extLst>
          </p:cNvPr>
          <p:cNvGraphicFramePr>
            <a:graphicFrameLocks noGrp="1"/>
          </p:cNvGraphicFramePr>
          <p:nvPr>
            <p:ph idx="1"/>
            <p:extLst>
              <p:ext uri="{D42A27DB-BD31-4B8C-83A1-F6EECF244321}">
                <p14:modId xmlns:p14="http://schemas.microsoft.com/office/powerpoint/2010/main" val="1610198132"/>
              </p:ext>
            </p:extLst>
          </p:nvPr>
        </p:nvGraphicFramePr>
        <p:xfrm>
          <a:off x="1905012" y="1770077"/>
          <a:ext cx="8381975" cy="4438395"/>
        </p:xfrm>
        <a:graphic>
          <a:graphicData uri="http://schemas.openxmlformats.org/drawingml/2006/table">
            <a:tbl>
              <a:tblPr firstRow="1" bandRow="1">
                <a:tableStyleId>{5940675A-B579-460E-94D1-54222C63F5DA}</a:tableStyleId>
              </a:tblPr>
              <a:tblGrid>
                <a:gridCol w="2653703">
                  <a:extLst>
                    <a:ext uri="{9D8B030D-6E8A-4147-A177-3AD203B41FA5}">
                      <a16:colId xmlns:a16="http://schemas.microsoft.com/office/drawing/2014/main" val="2939745145"/>
                    </a:ext>
                  </a:extLst>
                </a:gridCol>
                <a:gridCol w="2952718">
                  <a:extLst>
                    <a:ext uri="{9D8B030D-6E8A-4147-A177-3AD203B41FA5}">
                      <a16:colId xmlns:a16="http://schemas.microsoft.com/office/drawing/2014/main" val="3032883644"/>
                    </a:ext>
                  </a:extLst>
                </a:gridCol>
                <a:gridCol w="2775554">
                  <a:extLst>
                    <a:ext uri="{9D8B030D-6E8A-4147-A177-3AD203B41FA5}">
                      <a16:colId xmlns:a16="http://schemas.microsoft.com/office/drawing/2014/main" val="3835040926"/>
                    </a:ext>
                  </a:extLst>
                </a:gridCol>
              </a:tblGrid>
              <a:tr h="399795">
                <a:tc>
                  <a:txBody>
                    <a:bodyPr/>
                    <a:lstStyle/>
                    <a:p>
                      <a:pPr algn="ctr"/>
                      <a:r>
                        <a:rPr lang="en-US" sz="1400" b="1" dirty="0"/>
                        <a:t>CARRIER/PLAN</a:t>
                      </a:r>
                    </a:p>
                  </a:txBody>
                  <a:tcPr>
                    <a:solidFill>
                      <a:schemeClr val="bg2">
                        <a:lumMod val="75000"/>
                      </a:schemeClr>
                    </a:solidFill>
                  </a:tcPr>
                </a:tc>
                <a:tc>
                  <a:txBody>
                    <a:bodyPr/>
                    <a:lstStyle/>
                    <a:p>
                      <a:pPr algn="ctr"/>
                      <a:r>
                        <a:rPr lang="en-US" sz="1400" b="1" dirty="0"/>
                        <a:t>PREFERRED SUBMISSION </a:t>
                      </a:r>
                    </a:p>
                  </a:txBody>
                  <a:tcPr>
                    <a:solidFill>
                      <a:schemeClr val="bg2">
                        <a:lumMod val="75000"/>
                      </a:schemeClr>
                    </a:solidFill>
                  </a:tcPr>
                </a:tc>
                <a:tc>
                  <a:txBody>
                    <a:bodyPr/>
                    <a:lstStyle/>
                    <a:p>
                      <a:pPr algn="ctr"/>
                      <a:r>
                        <a:rPr lang="en-US" sz="1400" b="1" dirty="0"/>
                        <a:t>ALTERNATIVE SUBMISSION</a:t>
                      </a:r>
                    </a:p>
                  </a:txBody>
                  <a:tcPr>
                    <a:solidFill>
                      <a:schemeClr val="bg2">
                        <a:lumMod val="75000"/>
                      </a:schemeClr>
                    </a:solidFill>
                  </a:tcPr>
                </a:tc>
                <a:extLst>
                  <a:ext uri="{0D108BD9-81ED-4DB2-BD59-A6C34878D82A}">
                    <a16:rowId xmlns:a16="http://schemas.microsoft.com/office/drawing/2014/main" val="3706786547"/>
                  </a:ext>
                </a:extLst>
              </a:tr>
              <a:tr h="370840">
                <a:tc>
                  <a:txBody>
                    <a:bodyPr/>
                    <a:lstStyle/>
                    <a:p>
                      <a:r>
                        <a:rPr lang="en-US" sz="1400" dirty="0"/>
                        <a:t>Aetna &amp; Aetna SilverScript</a:t>
                      </a:r>
                    </a:p>
                    <a:p>
                      <a:r>
                        <a:rPr lang="en-US" sz="1400" dirty="0"/>
                        <a:t>MA/MAPD/PDP</a:t>
                      </a:r>
                    </a:p>
                  </a:txBody>
                  <a:tcPr/>
                </a:tc>
                <a:tc>
                  <a:txBody>
                    <a:bodyPr/>
                    <a:lstStyle/>
                    <a:p>
                      <a:pPr algn="ctr"/>
                      <a:r>
                        <a:rPr lang="en-US" sz="1100" b="1" dirty="0"/>
                        <a:t>Online Enrollment</a:t>
                      </a:r>
                    </a:p>
                    <a:p>
                      <a:pPr algn="ctr"/>
                      <a:r>
                        <a:rPr lang="en-US" sz="1100" b="1" dirty="0">
                          <a:hlinkClick r:id="rId2"/>
                        </a:rPr>
                        <a:t>Ascend in Producer World</a:t>
                      </a:r>
                      <a:endParaRPr lang="en-US" sz="1100" b="1" dirty="0"/>
                    </a:p>
                    <a:p>
                      <a:pPr algn="ctr"/>
                      <a:r>
                        <a:rPr lang="en-US" sz="1100" dirty="0"/>
                        <a:t>or</a:t>
                      </a:r>
                    </a:p>
                    <a:p>
                      <a:pPr algn="ctr"/>
                      <a:r>
                        <a:rPr lang="en-US" sz="1100" b="1" dirty="0">
                          <a:highlight>
                            <a:srgbClr val="FFFF00"/>
                          </a:highlight>
                          <a:hlinkClick r:id="rId3"/>
                        </a:rPr>
                        <a:t>2023/2024 ICD- Insurance Center Direct</a:t>
                      </a:r>
                      <a:endParaRPr lang="en-US" sz="1100" b="1" dirty="0">
                        <a:highlight>
                          <a:srgbClr val="FFFF00"/>
                        </a:highlight>
                      </a:endParaRPr>
                    </a:p>
                  </a:txBody>
                  <a:tcPr/>
                </a:tc>
                <a:tc>
                  <a:txBody>
                    <a:bodyPr/>
                    <a:lstStyle/>
                    <a:p>
                      <a:pPr algn="ctr"/>
                      <a:r>
                        <a:rPr lang="en-US" sz="1100" b="1" dirty="0"/>
                        <a:t>Fax:</a:t>
                      </a:r>
                    </a:p>
                    <a:p>
                      <a:pPr algn="ctr"/>
                      <a:r>
                        <a:rPr lang="en-US" sz="1100" b="1" dirty="0">
                          <a:highlight>
                            <a:srgbClr val="FFFF00"/>
                          </a:highlight>
                        </a:rPr>
                        <a:t>MA/MAPD:</a:t>
                      </a:r>
                    </a:p>
                    <a:p>
                      <a:pPr algn="ctr"/>
                      <a:r>
                        <a:rPr lang="en-US" sz="1100" b="0" dirty="0"/>
                        <a:t>1-888-554-7668</a:t>
                      </a:r>
                    </a:p>
                    <a:p>
                      <a:pPr algn="ctr"/>
                      <a:r>
                        <a:rPr lang="en-US" sz="1100" b="1" dirty="0">
                          <a:highlight>
                            <a:srgbClr val="FFFF00"/>
                          </a:highlight>
                        </a:rPr>
                        <a:t>PDP:</a:t>
                      </a:r>
                    </a:p>
                    <a:p>
                      <a:pPr algn="ctr"/>
                      <a:r>
                        <a:rPr lang="en-US" sz="1100" b="0" dirty="0"/>
                        <a:t>1-866-415-2232</a:t>
                      </a:r>
                    </a:p>
                  </a:txBody>
                  <a:tcPr/>
                </a:tc>
                <a:extLst>
                  <a:ext uri="{0D108BD9-81ED-4DB2-BD59-A6C34878D82A}">
                    <a16:rowId xmlns:a16="http://schemas.microsoft.com/office/drawing/2014/main" val="3157474032"/>
                  </a:ext>
                </a:extLst>
              </a:tr>
              <a:tr h="384175">
                <a:tc>
                  <a:txBody>
                    <a:bodyPr/>
                    <a:lstStyle/>
                    <a:p>
                      <a:r>
                        <a:rPr lang="en-US" sz="1400" dirty="0"/>
                        <a:t>Aetna- Medicare Supplement</a:t>
                      </a:r>
                    </a:p>
                  </a:txBody>
                  <a:tcPr/>
                </a:tc>
                <a:tc>
                  <a:txBody>
                    <a:bodyPr/>
                    <a:lstStyle/>
                    <a:p>
                      <a:pPr algn="ctr"/>
                      <a:r>
                        <a:rPr lang="en-US" sz="1100" b="1" dirty="0">
                          <a:hlinkClick r:id="rId4"/>
                        </a:rPr>
                        <a:t>Aetna Online Enrollment</a:t>
                      </a:r>
                      <a:endParaRPr lang="en-US" sz="1100" b="1" dirty="0"/>
                    </a:p>
                    <a:p>
                      <a:pPr algn="ctr"/>
                      <a:endParaRPr lang="en-US" sz="700" b="1" dirty="0"/>
                    </a:p>
                    <a:p>
                      <a:pPr algn="ctr"/>
                      <a:r>
                        <a:rPr lang="en-US" sz="1100" b="0" dirty="0"/>
                        <a:t>or</a:t>
                      </a:r>
                    </a:p>
                    <a:p>
                      <a:pPr algn="ctr"/>
                      <a:endParaRPr lang="en-US" sz="500" b="1" dirty="0"/>
                    </a:p>
                    <a:p>
                      <a:pPr algn="ctr"/>
                      <a:r>
                        <a:rPr lang="en-US" sz="1100" b="1" dirty="0">
                          <a:highlight>
                            <a:srgbClr val="FFFF00"/>
                          </a:highlight>
                          <a:hlinkClick r:id="rId3"/>
                        </a:rPr>
                        <a:t>2023/2024 ICD- Insurance Center Direct</a:t>
                      </a:r>
                      <a:endParaRPr lang="en-US" sz="1100" b="1" dirty="0">
                        <a:highlight>
                          <a:srgbClr val="FFFF00"/>
                        </a:highlight>
                      </a:endParaRPr>
                    </a:p>
                  </a:txBody>
                  <a:tcPr/>
                </a:tc>
                <a:tc>
                  <a:txBody>
                    <a:bodyPr/>
                    <a:lstStyle/>
                    <a:p>
                      <a:pPr algn="ctr"/>
                      <a:r>
                        <a:rPr lang="en-US" sz="1100" b="1" dirty="0"/>
                        <a:t>Fax:</a:t>
                      </a:r>
                    </a:p>
                    <a:p>
                      <a:pPr algn="ctr"/>
                      <a:endParaRPr lang="en-US" sz="1100" b="1" dirty="0"/>
                    </a:p>
                    <a:p>
                      <a:pPr algn="ctr"/>
                      <a:r>
                        <a:rPr lang="en-US" sz="1100" b="0" dirty="0"/>
                        <a:t>1-877-380-2777</a:t>
                      </a:r>
                    </a:p>
                  </a:txBody>
                  <a:tcPr/>
                </a:tc>
                <a:extLst>
                  <a:ext uri="{0D108BD9-81ED-4DB2-BD59-A6C34878D82A}">
                    <a16:rowId xmlns:a16="http://schemas.microsoft.com/office/drawing/2014/main" val="4162734454"/>
                  </a:ext>
                </a:extLst>
              </a:tr>
              <a:tr h="460695">
                <a:tc>
                  <a:txBody>
                    <a:bodyPr/>
                    <a:lstStyle/>
                    <a:p>
                      <a:r>
                        <a:rPr lang="en-US" sz="1400" dirty="0"/>
                        <a:t>Alignment Health Plan</a:t>
                      </a:r>
                    </a:p>
                    <a:p>
                      <a:r>
                        <a:rPr lang="en-US" sz="1400" dirty="0"/>
                        <a:t>MA/MAPD</a:t>
                      </a:r>
                    </a:p>
                  </a:txBody>
                  <a:tcPr/>
                </a:tc>
                <a:tc>
                  <a:txBody>
                    <a:bodyPr/>
                    <a:lstStyle/>
                    <a:p>
                      <a:pPr algn="ctr"/>
                      <a:r>
                        <a:rPr lang="en-US" sz="1100" b="1" dirty="0">
                          <a:hlinkClick r:id="rId5"/>
                        </a:rPr>
                        <a:t>Alignment Online Enrollment Portal</a:t>
                      </a:r>
                      <a:endParaRPr lang="en-US" sz="1100" b="1" dirty="0"/>
                    </a:p>
                    <a:p>
                      <a:pPr algn="ctr"/>
                      <a:endParaRPr lang="en-US" sz="1100" b="1" dirty="0"/>
                    </a:p>
                    <a:p>
                      <a:pPr algn="ctr"/>
                      <a:r>
                        <a:rPr lang="en-US" sz="1100" b="0" dirty="0"/>
                        <a:t>or</a:t>
                      </a:r>
                    </a:p>
                    <a:p>
                      <a:pPr algn="ctr"/>
                      <a:r>
                        <a:rPr lang="en-US" sz="1100" b="1" dirty="0">
                          <a:highlight>
                            <a:srgbClr val="FFFF00"/>
                          </a:highlight>
                          <a:hlinkClick r:id="rId3"/>
                        </a:rPr>
                        <a:t>2023/2024 ICD- Insurance Center Direct</a:t>
                      </a:r>
                      <a:endParaRPr lang="en-US" sz="1100" b="1" dirty="0">
                        <a:highlight>
                          <a:srgbClr val="FFFF00"/>
                        </a:highlight>
                      </a:endParaRPr>
                    </a:p>
                    <a:p>
                      <a:pPr algn="ctr"/>
                      <a:endParaRPr lang="en-US" sz="700" dirty="0"/>
                    </a:p>
                  </a:txBody>
                  <a:tcPr/>
                </a:tc>
                <a:tc>
                  <a:txBody>
                    <a:bodyPr/>
                    <a:lstStyle/>
                    <a:p>
                      <a:pPr algn="ctr"/>
                      <a:r>
                        <a:rPr lang="en-US" sz="1100" b="1" dirty="0"/>
                        <a:t>Fax:</a:t>
                      </a:r>
                    </a:p>
                    <a:p>
                      <a:pPr algn="ctr"/>
                      <a:endParaRPr lang="en-US" sz="1100" dirty="0"/>
                    </a:p>
                    <a:p>
                      <a:pPr algn="ctr"/>
                      <a:r>
                        <a:rPr lang="en-US" sz="1100" dirty="0"/>
                        <a:t>1-562-207-4623</a:t>
                      </a:r>
                    </a:p>
                  </a:txBody>
                  <a:tcPr/>
                </a:tc>
                <a:extLst>
                  <a:ext uri="{0D108BD9-81ED-4DB2-BD59-A6C34878D82A}">
                    <a16:rowId xmlns:a16="http://schemas.microsoft.com/office/drawing/2014/main" val="2471954669"/>
                  </a:ext>
                </a:extLst>
              </a:tr>
              <a:tr h="1060516">
                <a:tc>
                  <a:txBody>
                    <a:bodyPr/>
                    <a:lstStyle/>
                    <a:p>
                      <a:r>
                        <a:rPr lang="en-US" sz="1400" dirty="0"/>
                        <a:t>Anthem Blue Cross</a:t>
                      </a:r>
                    </a:p>
                    <a:p>
                      <a:r>
                        <a:rPr lang="en-US" sz="1400" dirty="0"/>
                        <a:t>MA/MAPD</a:t>
                      </a:r>
                    </a:p>
                  </a:txBody>
                  <a:tcPr/>
                </a:tc>
                <a:tc>
                  <a:txBody>
                    <a:bodyPr/>
                    <a:lstStyle/>
                    <a:p>
                      <a:pPr algn="ctr"/>
                      <a:r>
                        <a:rPr lang="en-US" sz="1100" b="1" dirty="0">
                          <a:hlinkClick r:id="rId6"/>
                        </a:rPr>
                        <a:t>Secure Upload First Sierra</a:t>
                      </a:r>
                      <a:endParaRPr lang="en-US" sz="1100" b="1" dirty="0"/>
                    </a:p>
                    <a:p>
                      <a:pPr algn="ctr"/>
                      <a:r>
                        <a:rPr lang="en-US" sz="800" b="1" dirty="0"/>
                        <a:t> </a:t>
                      </a:r>
                    </a:p>
                    <a:p>
                      <a:pPr algn="ctr"/>
                      <a:r>
                        <a:rPr lang="en-US" sz="1100" b="0" dirty="0"/>
                        <a:t>or</a:t>
                      </a:r>
                    </a:p>
                    <a:p>
                      <a:pPr algn="ctr"/>
                      <a:endParaRPr lang="en-US" sz="800" b="1" dirty="0"/>
                    </a:p>
                    <a:p>
                      <a:pPr algn="ctr"/>
                      <a:r>
                        <a:rPr lang="en-US" sz="1100" b="1" dirty="0"/>
                        <a:t>FSI Fax- 1-877-315-3099</a:t>
                      </a:r>
                    </a:p>
                    <a:p>
                      <a:pPr algn="ctr"/>
                      <a:endParaRPr lang="en-US" sz="800" b="1" dirty="0"/>
                    </a:p>
                    <a:p>
                      <a:pPr algn="ctr"/>
                      <a:r>
                        <a:rPr lang="en-US" sz="1100" b="0" dirty="0"/>
                        <a:t>or</a:t>
                      </a:r>
                    </a:p>
                    <a:p>
                      <a:pPr algn="ctr"/>
                      <a:r>
                        <a:rPr lang="en-US" sz="1100" b="1" dirty="0">
                          <a:highlight>
                            <a:srgbClr val="FFFF00"/>
                          </a:highlight>
                          <a:hlinkClick r:id="rId3"/>
                        </a:rPr>
                        <a:t>2023/2024 ICD- Insurance Center Direct</a:t>
                      </a:r>
                      <a:endParaRPr lang="en-US" sz="1100" b="1" dirty="0">
                        <a:highlight>
                          <a:srgbClr val="FFFF00"/>
                        </a:highlight>
                      </a:endParaRPr>
                    </a:p>
                    <a:p>
                      <a:pPr algn="ctr"/>
                      <a:endParaRPr lang="en-US" sz="1100" b="1" dirty="0"/>
                    </a:p>
                  </a:txBody>
                  <a:tcPr/>
                </a:tc>
                <a:tc>
                  <a:txBody>
                    <a:bodyPr/>
                    <a:lstStyle/>
                    <a:p>
                      <a:pPr algn="ctr"/>
                      <a:r>
                        <a:rPr lang="en-US" sz="1100" b="1" dirty="0"/>
                        <a:t>Direct to Carrier:</a:t>
                      </a:r>
                    </a:p>
                    <a:p>
                      <a:pPr algn="ctr"/>
                      <a:r>
                        <a:rPr lang="en-US" sz="1100" b="1" dirty="0"/>
                        <a:t>MUST Include Agency TIN: </a:t>
                      </a:r>
                    </a:p>
                    <a:p>
                      <a:pPr algn="ctr"/>
                      <a:r>
                        <a:rPr lang="en-US" sz="1100" b="1" dirty="0">
                          <a:highlight>
                            <a:srgbClr val="FFFF00"/>
                          </a:highlight>
                        </a:rPr>
                        <a:t>CKKHPSLKQY</a:t>
                      </a:r>
                    </a:p>
                    <a:p>
                      <a:pPr algn="ctr"/>
                      <a:r>
                        <a:rPr lang="en-US" sz="1100" b="1" dirty="0"/>
                        <a:t>MUST include Agency Name: </a:t>
                      </a:r>
                    </a:p>
                    <a:p>
                      <a:pPr algn="ctr"/>
                      <a:r>
                        <a:rPr lang="en-US" sz="1100" b="1" dirty="0">
                          <a:highlight>
                            <a:srgbClr val="FFFF00"/>
                          </a:highlight>
                        </a:rPr>
                        <a:t>Kuhtz Diehl Insurance</a:t>
                      </a:r>
                    </a:p>
                    <a:p>
                      <a:pPr algn="ctr"/>
                      <a:r>
                        <a:rPr lang="en-US" sz="1100" b="1" dirty="0"/>
                        <a:t>Fax:</a:t>
                      </a:r>
                    </a:p>
                    <a:p>
                      <a:pPr algn="ctr"/>
                      <a:r>
                        <a:rPr lang="en-US" sz="1100" dirty="0"/>
                        <a:t>1-800-833-8554 </a:t>
                      </a:r>
                    </a:p>
                  </a:txBody>
                  <a:tcPr/>
                </a:tc>
                <a:extLst>
                  <a:ext uri="{0D108BD9-81ED-4DB2-BD59-A6C34878D82A}">
                    <a16:rowId xmlns:a16="http://schemas.microsoft.com/office/drawing/2014/main" val="2090117965"/>
                  </a:ext>
                </a:extLst>
              </a:tr>
            </a:tbl>
          </a:graphicData>
        </a:graphic>
      </p:graphicFrame>
    </p:spTree>
    <p:extLst>
      <p:ext uri="{BB962C8B-B14F-4D97-AF65-F5344CB8AC3E}">
        <p14:creationId xmlns:p14="http://schemas.microsoft.com/office/powerpoint/2010/main" val="31967372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68F73D-1846-4AF3-8F47-1D87A274D418}"/>
              </a:ext>
            </a:extLst>
          </p:cNvPr>
          <p:cNvSpPr>
            <a:spLocks noGrp="1"/>
          </p:cNvSpPr>
          <p:nvPr>
            <p:ph type="title"/>
          </p:nvPr>
        </p:nvSpPr>
        <p:spPr>
          <a:xfrm>
            <a:off x="838199" y="26603"/>
            <a:ext cx="10515600" cy="1325563"/>
          </a:xfrm>
        </p:spPr>
        <p:txBody>
          <a:bodyPr>
            <a:normAutofit fontScale="90000"/>
          </a:bodyPr>
          <a:lstStyle/>
          <a:p>
            <a:pPr algn="ctr"/>
            <a:r>
              <a:rPr lang="en-US" sz="2400" dirty="0"/>
              <a:t>2023/2024 Plan Year Enrollment Application Submission Guidelines</a:t>
            </a:r>
            <a:br>
              <a:rPr lang="en-US" sz="2000" dirty="0"/>
            </a:br>
            <a:r>
              <a:rPr lang="en-US" sz="1800" dirty="0"/>
              <a:t>Please refer to the information below and send application to the appropriate enrollment center, based on the plan type and carrier. Use the “Preferred Submission Method” column whenever possible.  </a:t>
            </a:r>
            <a:br>
              <a:rPr lang="en-US" sz="1800" dirty="0"/>
            </a:br>
            <a:br>
              <a:rPr lang="en-US" sz="1800" dirty="0"/>
            </a:br>
            <a:r>
              <a:rPr lang="en-US" sz="1800" b="1" dirty="0"/>
              <a:t>Ensure each enrollment application is complete, accurate and legible.  Submit application within 24 hours of receipt. </a:t>
            </a:r>
            <a:endParaRPr lang="en-US" sz="2000" b="1" dirty="0"/>
          </a:p>
        </p:txBody>
      </p:sp>
      <p:graphicFrame>
        <p:nvGraphicFramePr>
          <p:cNvPr id="5" name="Content Placeholder 4">
            <a:extLst>
              <a:ext uri="{FF2B5EF4-FFF2-40B4-BE49-F238E27FC236}">
                <a16:creationId xmlns:a16="http://schemas.microsoft.com/office/drawing/2014/main" id="{7FA4C587-E4C3-4C18-8B0F-D418470FEF2D}"/>
              </a:ext>
            </a:extLst>
          </p:cNvPr>
          <p:cNvGraphicFramePr>
            <a:graphicFrameLocks noGrp="1"/>
          </p:cNvGraphicFramePr>
          <p:nvPr>
            <p:ph idx="1"/>
            <p:extLst>
              <p:ext uri="{D42A27DB-BD31-4B8C-83A1-F6EECF244321}">
                <p14:modId xmlns:p14="http://schemas.microsoft.com/office/powerpoint/2010/main" val="3840703572"/>
              </p:ext>
            </p:extLst>
          </p:nvPr>
        </p:nvGraphicFramePr>
        <p:xfrm>
          <a:off x="1905011" y="1417739"/>
          <a:ext cx="8381975" cy="5353397"/>
        </p:xfrm>
        <a:graphic>
          <a:graphicData uri="http://schemas.openxmlformats.org/drawingml/2006/table">
            <a:tbl>
              <a:tblPr firstRow="1" bandRow="1">
                <a:tableStyleId>{5940675A-B579-460E-94D1-54222C63F5DA}</a:tableStyleId>
              </a:tblPr>
              <a:tblGrid>
                <a:gridCol w="2653703">
                  <a:extLst>
                    <a:ext uri="{9D8B030D-6E8A-4147-A177-3AD203B41FA5}">
                      <a16:colId xmlns:a16="http://schemas.microsoft.com/office/drawing/2014/main" val="2939745145"/>
                    </a:ext>
                  </a:extLst>
                </a:gridCol>
                <a:gridCol w="2952718">
                  <a:extLst>
                    <a:ext uri="{9D8B030D-6E8A-4147-A177-3AD203B41FA5}">
                      <a16:colId xmlns:a16="http://schemas.microsoft.com/office/drawing/2014/main" val="3032883644"/>
                    </a:ext>
                  </a:extLst>
                </a:gridCol>
                <a:gridCol w="2775554">
                  <a:extLst>
                    <a:ext uri="{9D8B030D-6E8A-4147-A177-3AD203B41FA5}">
                      <a16:colId xmlns:a16="http://schemas.microsoft.com/office/drawing/2014/main" val="3835040926"/>
                    </a:ext>
                  </a:extLst>
                </a:gridCol>
              </a:tblGrid>
              <a:tr h="385157">
                <a:tc>
                  <a:txBody>
                    <a:bodyPr/>
                    <a:lstStyle/>
                    <a:p>
                      <a:pPr algn="ctr"/>
                      <a:r>
                        <a:rPr lang="en-US" sz="1400" b="1" dirty="0"/>
                        <a:t>CARRIER/PLAN</a:t>
                      </a:r>
                    </a:p>
                  </a:txBody>
                  <a:tcPr>
                    <a:solidFill>
                      <a:schemeClr val="bg2">
                        <a:lumMod val="75000"/>
                      </a:schemeClr>
                    </a:solidFill>
                  </a:tcPr>
                </a:tc>
                <a:tc>
                  <a:txBody>
                    <a:bodyPr/>
                    <a:lstStyle/>
                    <a:p>
                      <a:pPr algn="ctr"/>
                      <a:r>
                        <a:rPr lang="en-US" sz="1400" b="1" dirty="0"/>
                        <a:t>PREFERRED SUBMISSION </a:t>
                      </a:r>
                    </a:p>
                  </a:txBody>
                  <a:tcPr>
                    <a:solidFill>
                      <a:schemeClr val="bg2">
                        <a:lumMod val="75000"/>
                      </a:schemeClr>
                    </a:solidFill>
                  </a:tcPr>
                </a:tc>
                <a:tc>
                  <a:txBody>
                    <a:bodyPr/>
                    <a:lstStyle/>
                    <a:p>
                      <a:pPr algn="ctr"/>
                      <a:r>
                        <a:rPr lang="en-US" sz="1400" b="1" dirty="0"/>
                        <a:t>ALTERNATIVE SUBMISSION</a:t>
                      </a:r>
                    </a:p>
                  </a:txBody>
                  <a:tcPr>
                    <a:solidFill>
                      <a:schemeClr val="bg2">
                        <a:lumMod val="75000"/>
                      </a:schemeClr>
                    </a:solidFill>
                  </a:tcPr>
                </a:tc>
                <a:extLst>
                  <a:ext uri="{0D108BD9-81ED-4DB2-BD59-A6C34878D82A}">
                    <a16:rowId xmlns:a16="http://schemas.microsoft.com/office/drawing/2014/main" val="3706786547"/>
                  </a:ext>
                </a:extLst>
              </a:tr>
              <a:tr h="370840">
                <a:tc>
                  <a:txBody>
                    <a:bodyPr/>
                    <a:lstStyle/>
                    <a:p>
                      <a:r>
                        <a:rPr lang="en-US" sz="1400" dirty="0"/>
                        <a:t>Anthem Blue Cross</a:t>
                      </a:r>
                    </a:p>
                    <a:p>
                      <a:r>
                        <a:rPr lang="en-US" sz="1400" dirty="0"/>
                        <a:t>Medicare Supplement</a:t>
                      </a:r>
                    </a:p>
                  </a:txBody>
                  <a:tcPr/>
                </a:tc>
                <a:tc>
                  <a:txBody>
                    <a:bodyPr/>
                    <a:lstStyle/>
                    <a:p>
                      <a:pPr algn="ctr"/>
                      <a:r>
                        <a:rPr lang="en-US" sz="1100" b="1" dirty="0">
                          <a:hlinkClick r:id="rId2"/>
                        </a:rPr>
                        <a:t>Secure Upload First Sierra</a:t>
                      </a:r>
                      <a:endParaRPr lang="en-US" sz="1100" b="1" dirty="0"/>
                    </a:p>
                    <a:p>
                      <a:pPr algn="ctr"/>
                      <a:endParaRPr lang="en-US" sz="800" b="1" dirty="0"/>
                    </a:p>
                    <a:p>
                      <a:pPr algn="ctr"/>
                      <a:r>
                        <a:rPr lang="en-US" sz="1100" b="1" dirty="0"/>
                        <a:t>FSI Fax- 1-877-315-3099</a:t>
                      </a:r>
                    </a:p>
                    <a:p>
                      <a:pPr algn="ctr"/>
                      <a:endParaRPr lang="en-US" sz="800" b="1" dirty="0"/>
                    </a:p>
                    <a:p>
                      <a:pPr algn="ctr"/>
                      <a:r>
                        <a:rPr lang="en-US" sz="1100" b="1" dirty="0"/>
                        <a:t>Or</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800" b="1" dirty="0"/>
                    </a:p>
                    <a:p>
                      <a:pPr algn="ctr"/>
                      <a:r>
                        <a:rPr lang="en-US" sz="1200" b="1" dirty="0">
                          <a:highlight>
                            <a:srgbClr val="FFFF00"/>
                          </a:highlight>
                          <a:hlinkClick r:id="rId3"/>
                        </a:rPr>
                        <a:t>2023/2024 ICD- Insurance Center Direct</a:t>
                      </a:r>
                      <a:endParaRPr lang="en-US" sz="1200" b="1" dirty="0">
                        <a:highlight>
                          <a:srgbClr val="FFFF00"/>
                        </a:highlight>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800" b="1" dirty="0"/>
                    </a:p>
                  </a:txBody>
                  <a:tcPr/>
                </a:tc>
                <a:tc>
                  <a:txBody>
                    <a:bodyPr/>
                    <a:lstStyle/>
                    <a:p>
                      <a:pPr algn="ctr"/>
                      <a:r>
                        <a:rPr lang="en-US" sz="1100" b="1" dirty="0"/>
                        <a:t>Direct to Carrier:</a:t>
                      </a:r>
                    </a:p>
                    <a:p>
                      <a:pPr algn="ctr"/>
                      <a:r>
                        <a:rPr lang="en-US" sz="1100" b="1" dirty="0"/>
                        <a:t>MUST Include Agency TIN: </a:t>
                      </a:r>
                    </a:p>
                    <a:p>
                      <a:pPr algn="ctr"/>
                      <a:r>
                        <a:rPr lang="en-US" sz="1100" b="1" dirty="0">
                          <a:highlight>
                            <a:srgbClr val="FFFF00"/>
                          </a:highlight>
                        </a:rPr>
                        <a:t>CKKHPSLKQY</a:t>
                      </a:r>
                    </a:p>
                    <a:p>
                      <a:pPr algn="ctr"/>
                      <a:r>
                        <a:rPr lang="en-US" sz="1100" b="1" dirty="0"/>
                        <a:t>MUST include Agency Name: </a:t>
                      </a:r>
                    </a:p>
                    <a:p>
                      <a:pPr algn="ctr"/>
                      <a:r>
                        <a:rPr lang="en-US" sz="1100" b="1" dirty="0">
                          <a:highlight>
                            <a:srgbClr val="FFFF00"/>
                          </a:highlight>
                        </a:rPr>
                        <a:t>Kuhtz Diehl Insurance</a:t>
                      </a:r>
                    </a:p>
                    <a:p>
                      <a:pPr algn="ctr"/>
                      <a:r>
                        <a:rPr lang="en-US" sz="1100" b="1" dirty="0"/>
                        <a:t>Fax:</a:t>
                      </a:r>
                    </a:p>
                    <a:p>
                      <a:pPr algn="ctr"/>
                      <a:r>
                        <a:rPr lang="en-US" sz="1100" dirty="0"/>
                        <a:t>1-844-236-7967</a:t>
                      </a:r>
                    </a:p>
                  </a:txBody>
                  <a:tcPr/>
                </a:tc>
                <a:extLst>
                  <a:ext uri="{0D108BD9-81ED-4DB2-BD59-A6C34878D82A}">
                    <a16:rowId xmlns:a16="http://schemas.microsoft.com/office/drawing/2014/main" val="3157474032"/>
                  </a:ext>
                </a:extLst>
              </a:tr>
              <a:tr h="384175">
                <a:tc>
                  <a:txBody>
                    <a:bodyPr/>
                    <a:lstStyle/>
                    <a:p>
                      <a:r>
                        <a:rPr lang="en-US" sz="1400" dirty="0"/>
                        <a:t>Blue Shield of CA</a:t>
                      </a:r>
                    </a:p>
                    <a:p>
                      <a:r>
                        <a:rPr lang="en-US" sz="1400" dirty="0"/>
                        <a:t>MA/MAPD/PDP</a:t>
                      </a:r>
                    </a:p>
                  </a:txBody>
                  <a:tcPr/>
                </a:tc>
                <a:tc>
                  <a:txBody>
                    <a:bodyPr/>
                    <a:lstStyle/>
                    <a:p>
                      <a:pPr algn="ctr"/>
                      <a:r>
                        <a:rPr lang="en-US" sz="1100" b="1" dirty="0">
                          <a:hlinkClick r:id="rId2"/>
                        </a:rPr>
                        <a:t>Secure Upload First Sierra</a:t>
                      </a:r>
                      <a:endParaRPr lang="en-US" sz="1100" b="1" dirty="0"/>
                    </a:p>
                    <a:p>
                      <a:pPr algn="ctr"/>
                      <a:endParaRPr lang="en-US" sz="800" b="1" dirty="0">
                        <a:highlight>
                          <a:srgbClr val="FFFF00"/>
                        </a:highlight>
                      </a:endParaRPr>
                    </a:p>
                    <a:p>
                      <a:pPr algn="ctr"/>
                      <a:r>
                        <a:rPr lang="en-US" sz="1100" b="1" dirty="0"/>
                        <a:t>FSI Fax- 1-877-315-3099</a:t>
                      </a:r>
                    </a:p>
                    <a:p>
                      <a:pPr algn="ctr"/>
                      <a:endParaRPr lang="en-US" sz="800" b="1" dirty="0">
                        <a:highlight>
                          <a:srgbClr val="FFFF00"/>
                        </a:highlight>
                      </a:endParaRPr>
                    </a:p>
                    <a:p>
                      <a:pPr algn="ctr"/>
                      <a:r>
                        <a:rPr lang="en-US" sz="1100" b="1" dirty="0"/>
                        <a:t>Or</a:t>
                      </a:r>
                    </a:p>
                    <a:p>
                      <a:pPr algn="ctr"/>
                      <a:endParaRPr lang="en-US" sz="800" b="1" dirty="0">
                        <a:highlight>
                          <a:srgbClr val="FFFF00"/>
                        </a:highlight>
                      </a:endParaRPr>
                    </a:p>
                    <a:p>
                      <a:pPr algn="ctr"/>
                      <a:r>
                        <a:rPr lang="en-US" sz="1200" b="1" dirty="0">
                          <a:highlight>
                            <a:srgbClr val="FFFF00"/>
                          </a:highlight>
                          <a:hlinkClick r:id="rId3"/>
                        </a:rPr>
                        <a:t>2023/2024 ICD- Insurance Center Direct</a:t>
                      </a:r>
                      <a:endParaRPr lang="en-US" sz="1200" b="1" dirty="0">
                        <a:highlight>
                          <a:srgbClr val="FFFF00"/>
                        </a:highlight>
                      </a:endParaRPr>
                    </a:p>
                    <a:p>
                      <a:pPr algn="ctr"/>
                      <a:endParaRPr lang="en-US" sz="800" b="1" dirty="0">
                        <a:highlight>
                          <a:srgbClr val="FFFF00"/>
                        </a:highlight>
                      </a:endParaRPr>
                    </a:p>
                  </a:txBody>
                  <a:tcPr/>
                </a:tc>
                <a:tc>
                  <a:txBody>
                    <a:bodyPr/>
                    <a:lstStyle/>
                    <a:p>
                      <a:pPr algn="ctr"/>
                      <a:r>
                        <a:rPr lang="en-US" sz="1100" b="1" dirty="0"/>
                        <a:t>Direct to Carrier:</a:t>
                      </a:r>
                    </a:p>
                    <a:p>
                      <a:pPr algn="ctr"/>
                      <a:r>
                        <a:rPr lang="en-US" sz="1100" b="1" dirty="0"/>
                        <a:t>MUST Include Agency TIN: </a:t>
                      </a:r>
                    </a:p>
                    <a:p>
                      <a:pPr algn="ctr"/>
                      <a:r>
                        <a:rPr lang="en-US" sz="1100" b="1" dirty="0">
                          <a:highlight>
                            <a:srgbClr val="FFFF00"/>
                          </a:highlight>
                        </a:rPr>
                        <a:t>208553822</a:t>
                      </a:r>
                    </a:p>
                    <a:p>
                      <a:pPr algn="ctr"/>
                      <a:r>
                        <a:rPr lang="en-US" sz="1100" b="1" dirty="0"/>
                        <a:t>MUST include Agency Name: </a:t>
                      </a:r>
                    </a:p>
                    <a:p>
                      <a:pPr algn="ctr"/>
                      <a:r>
                        <a:rPr lang="en-US" sz="1100" b="1" dirty="0">
                          <a:highlight>
                            <a:srgbClr val="FFFF00"/>
                          </a:highlight>
                        </a:rPr>
                        <a:t>First Sierra Insurance </a:t>
                      </a:r>
                    </a:p>
                    <a:p>
                      <a:pPr algn="ctr"/>
                      <a:r>
                        <a:rPr lang="en-US" sz="1100" b="1" dirty="0"/>
                        <a:t>Fax:</a:t>
                      </a:r>
                    </a:p>
                    <a:p>
                      <a:pPr algn="ctr"/>
                      <a:r>
                        <a:rPr lang="en-US" sz="1100" dirty="0"/>
                        <a:t>1-877-251-3660</a:t>
                      </a:r>
                      <a:endParaRPr lang="en-US" sz="1100" b="0" dirty="0"/>
                    </a:p>
                  </a:txBody>
                  <a:tcPr/>
                </a:tc>
                <a:extLst>
                  <a:ext uri="{0D108BD9-81ED-4DB2-BD59-A6C34878D82A}">
                    <a16:rowId xmlns:a16="http://schemas.microsoft.com/office/drawing/2014/main" val="4162734454"/>
                  </a:ext>
                </a:extLst>
              </a:tr>
              <a:tr h="460695">
                <a:tc>
                  <a:txBody>
                    <a:bodyPr/>
                    <a:lstStyle/>
                    <a:p>
                      <a:r>
                        <a:rPr lang="en-US" sz="1400" dirty="0"/>
                        <a:t>Blue Shield of CA</a:t>
                      </a:r>
                    </a:p>
                    <a:p>
                      <a:r>
                        <a:rPr lang="en-US" sz="1400" dirty="0"/>
                        <a:t>Medicare Supplement</a:t>
                      </a:r>
                    </a:p>
                  </a:txBody>
                  <a:tcPr/>
                </a:tc>
                <a:tc>
                  <a:txBody>
                    <a:bodyPr/>
                    <a:lstStyle/>
                    <a:p>
                      <a:pPr algn="ctr"/>
                      <a:r>
                        <a:rPr lang="en-US" sz="1100" b="1" dirty="0">
                          <a:hlinkClick r:id="rId2"/>
                        </a:rPr>
                        <a:t>Secure Upload First Sierra</a:t>
                      </a:r>
                      <a:endParaRPr lang="en-US" sz="1100" b="1" dirty="0"/>
                    </a:p>
                    <a:p>
                      <a:pPr algn="ctr"/>
                      <a:endParaRPr lang="en-US" sz="800" b="1" dirty="0"/>
                    </a:p>
                    <a:p>
                      <a:pPr algn="ctr"/>
                      <a:r>
                        <a:rPr lang="en-US" sz="1100" b="1" dirty="0"/>
                        <a:t>FSI Fax- 1-877-315-3099</a:t>
                      </a:r>
                    </a:p>
                    <a:p>
                      <a:pPr algn="ctr"/>
                      <a:endParaRPr lang="en-US" sz="1100" b="1" dirty="0"/>
                    </a:p>
                    <a:p>
                      <a:pPr algn="ctr"/>
                      <a:r>
                        <a:rPr lang="en-US" sz="1100" b="1" dirty="0"/>
                        <a:t>Or</a:t>
                      </a:r>
                    </a:p>
                    <a:p>
                      <a:pPr algn="ctr"/>
                      <a:endParaRPr lang="en-US" sz="1100" b="1" dirty="0">
                        <a:highlight>
                          <a:srgbClr val="FFFF00"/>
                        </a:highlight>
                      </a:endParaRPr>
                    </a:p>
                    <a:p>
                      <a:pPr algn="ctr"/>
                      <a:r>
                        <a:rPr lang="en-US" sz="1200" b="1" dirty="0">
                          <a:highlight>
                            <a:srgbClr val="FFFF00"/>
                          </a:highlight>
                          <a:hlinkClick r:id="rId3"/>
                        </a:rPr>
                        <a:t>2023/2024 ICD- Insurance Center Direct</a:t>
                      </a:r>
                      <a:endParaRPr lang="en-US" sz="1200" b="1" dirty="0">
                        <a:highlight>
                          <a:srgbClr val="FFFF00"/>
                        </a:highlight>
                      </a:endParaRPr>
                    </a:p>
                    <a:p>
                      <a:pPr algn="ctr"/>
                      <a:endParaRPr lang="en-US" sz="700" dirty="0"/>
                    </a:p>
                  </a:txBody>
                  <a:tcPr/>
                </a:tc>
                <a:tc>
                  <a:txBody>
                    <a:bodyPr/>
                    <a:lstStyle/>
                    <a:p>
                      <a:pPr algn="ctr"/>
                      <a:r>
                        <a:rPr lang="en-US" sz="1100" b="1" dirty="0"/>
                        <a:t>Direct to Carrier:</a:t>
                      </a:r>
                    </a:p>
                    <a:p>
                      <a:pPr algn="ctr"/>
                      <a:r>
                        <a:rPr lang="en-US" sz="1100" b="1" dirty="0"/>
                        <a:t>MUST Include Agency TIN: </a:t>
                      </a:r>
                    </a:p>
                    <a:p>
                      <a:pPr algn="ctr"/>
                      <a:r>
                        <a:rPr lang="en-US" sz="1100" b="1" dirty="0">
                          <a:highlight>
                            <a:srgbClr val="FFFF00"/>
                          </a:highlight>
                        </a:rPr>
                        <a:t>208553822</a:t>
                      </a:r>
                    </a:p>
                    <a:p>
                      <a:pPr algn="ctr"/>
                      <a:r>
                        <a:rPr lang="en-US" sz="1100" b="1" dirty="0"/>
                        <a:t>MUST include Agency Name: </a:t>
                      </a:r>
                    </a:p>
                    <a:p>
                      <a:pPr algn="ctr"/>
                      <a:r>
                        <a:rPr lang="en-US" sz="1100" b="1" dirty="0">
                          <a:highlight>
                            <a:srgbClr val="FFFF00"/>
                          </a:highlight>
                        </a:rPr>
                        <a:t>First Sierra Insurance </a:t>
                      </a:r>
                    </a:p>
                    <a:p>
                      <a:pPr algn="ctr"/>
                      <a:r>
                        <a:rPr lang="en-US" sz="1100" b="1" dirty="0"/>
                        <a:t>Fax:</a:t>
                      </a:r>
                    </a:p>
                    <a:p>
                      <a:pPr algn="ctr"/>
                      <a:r>
                        <a:rPr lang="en-US" sz="1100" dirty="0"/>
                        <a:t>1-844-266-1850</a:t>
                      </a:r>
                      <a:endParaRPr lang="en-US" sz="1100" b="0" dirty="0"/>
                    </a:p>
                  </a:txBody>
                  <a:tcPr/>
                </a:tc>
                <a:extLst>
                  <a:ext uri="{0D108BD9-81ED-4DB2-BD59-A6C34878D82A}">
                    <a16:rowId xmlns:a16="http://schemas.microsoft.com/office/drawing/2014/main" val="2471954669"/>
                  </a:ext>
                </a:extLst>
              </a:tr>
              <a:tr h="1060516">
                <a:tc>
                  <a:txBody>
                    <a:bodyPr/>
                    <a:lstStyle/>
                    <a:p>
                      <a:r>
                        <a:rPr lang="en-US" sz="1400" dirty="0"/>
                        <a:t>Brand New Day </a:t>
                      </a:r>
                    </a:p>
                  </a:txBody>
                  <a:tcPr/>
                </a:tc>
                <a:tc>
                  <a:txBody>
                    <a:bodyPr/>
                    <a:lstStyle/>
                    <a:p>
                      <a:pPr algn="ctr"/>
                      <a:r>
                        <a:rPr lang="en-US" sz="1100" b="1" dirty="0">
                          <a:hlinkClick r:id="rId4"/>
                        </a:rPr>
                        <a:t>Brand New Day Agent Portal</a:t>
                      </a:r>
                      <a:endParaRPr lang="en-US" sz="1100" b="1" dirty="0"/>
                    </a:p>
                    <a:p>
                      <a:pPr algn="ctr"/>
                      <a:endParaRPr lang="en-US" sz="800" b="1" dirty="0">
                        <a:highlight>
                          <a:srgbClr val="FFFF00"/>
                        </a:highlight>
                      </a:endParaRPr>
                    </a:p>
                    <a:p>
                      <a:pPr algn="ctr"/>
                      <a:r>
                        <a:rPr lang="en-US" sz="1100" b="1" dirty="0"/>
                        <a:t>Or</a:t>
                      </a:r>
                    </a:p>
                    <a:p>
                      <a:pPr algn="ctr"/>
                      <a:endParaRPr lang="en-US" sz="800" b="1" dirty="0">
                        <a:highlight>
                          <a:srgbClr val="FFFF00"/>
                        </a:highlight>
                      </a:endParaRPr>
                    </a:p>
                    <a:p>
                      <a:pPr algn="ctr"/>
                      <a:r>
                        <a:rPr lang="en-US" sz="1200" b="1" dirty="0">
                          <a:highlight>
                            <a:srgbClr val="FFFF00"/>
                          </a:highlight>
                          <a:hlinkClick r:id="rId3"/>
                        </a:rPr>
                        <a:t>2023/2024 ICD- Insurance Center Direct</a:t>
                      </a:r>
                      <a:endParaRPr lang="en-US" sz="1200" b="1" dirty="0">
                        <a:highlight>
                          <a:srgbClr val="FFFF00"/>
                        </a:highlight>
                      </a:endParaRPr>
                    </a:p>
                    <a:p>
                      <a:pPr algn="ctr"/>
                      <a:endParaRPr lang="en-US" sz="800" b="1" dirty="0">
                        <a:highlight>
                          <a:srgbClr val="FFFF00"/>
                        </a:highlight>
                      </a:endParaRPr>
                    </a:p>
                  </a:txBody>
                  <a:tcPr/>
                </a:tc>
                <a:tc>
                  <a:txBody>
                    <a:bodyPr/>
                    <a:lstStyle/>
                    <a:p>
                      <a:pPr algn="ctr"/>
                      <a:r>
                        <a:rPr lang="en-US" sz="1100" b="1" dirty="0"/>
                        <a:t>Fax to Carrier:</a:t>
                      </a:r>
                    </a:p>
                    <a:p>
                      <a:pPr algn="ctr"/>
                      <a:r>
                        <a:rPr lang="en-US" sz="1100" b="0" dirty="0"/>
                        <a:t>FMO: First Sierra</a:t>
                      </a:r>
                    </a:p>
                    <a:p>
                      <a:pPr algn="ctr"/>
                      <a:r>
                        <a:rPr lang="en-US" sz="1100" b="0" dirty="0"/>
                        <a:t>MUST include Your Agent Information </a:t>
                      </a:r>
                    </a:p>
                    <a:p>
                      <a:pPr algn="ctr"/>
                      <a:r>
                        <a:rPr lang="en-US" sz="1100" b="1" dirty="0"/>
                        <a:t>Fax:</a:t>
                      </a:r>
                    </a:p>
                    <a:p>
                      <a:pPr algn="ctr"/>
                      <a:r>
                        <a:rPr lang="en-US" sz="1100" dirty="0"/>
                        <a:t>1-657-400-1207</a:t>
                      </a:r>
                      <a:endParaRPr lang="en-US" sz="1100" b="0" dirty="0"/>
                    </a:p>
                    <a:p>
                      <a:pPr algn="ctr"/>
                      <a:endParaRPr lang="en-US" sz="1100" dirty="0"/>
                    </a:p>
                  </a:txBody>
                  <a:tcPr/>
                </a:tc>
                <a:extLst>
                  <a:ext uri="{0D108BD9-81ED-4DB2-BD59-A6C34878D82A}">
                    <a16:rowId xmlns:a16="http://schemas.microsoft.com/office/drawing/2014/main" val="2090117965"/>
                  </a:ext>
                </a:extLst>
              </a:tr>
            </a:tbl>
          </a:graphicData>
        </a:graphic>
      </p:graphicFrame>
    </p:spTree>
    <p:extLst>
      <p:ext uri="{BB962C8B-B14F-4D97-AF65-F5344CB8AC3E}">
        <p14:creationId xmlns:p14="http://schemas.microsoft.com/office/powerpoint/2010/main" val="32870176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68F73D-1846-4AF3-8F47-1D87A274D418}"/>
              </a:ext>
            </a:extLst>
          </p:cNvPr>
          <p:cNvSpPr>
            <a:spLocks noGrp="1"/>
          </p:cNvSpPr>
          <p:nvPr>
            <p:ph type="title"/>
          </p:nvPr>
        </p:nvSpPr>
        <p:spPr>
          <a:xfrm>
            <a:off x="838200" y="98425"/>
            <a:ext cx="10515600" cy="1325563"/>
          </a:xfrm>
        </p:spPr>
        <p:txBody>
          <a:bodyPr>
            <a:normAutofit fontScale="90000"/>
          </a:bodyPr>
          <a:lstStyle/>
          <a:p>
            <a:pPr algn="ctr"/>
            <a:r>
              <a:rPr lang="en-US" sz="2400" dirty="0"/>
              <a:t>2023/2024 Plan Year Enrollment Application Submission Guidelines</a:t>
            </a:r>
            <a:br>
              <a:rPr lang="en-US" sz="2000" dirty="0"/>
            </a:br>
            <a:r>
              <a:rPr lang="en-US" sz="1800" dirty="0"/>
              <a:t>Please refer to the information below and send application to the appropriate enrollment center, based on the plan type and carrier. Use the “Preferred Submission Method” column whenever possible.  </a:t>
            </a:r>
            <a:br>
              <a:rPr lang="en-US" sz="1800" dirty="0"/>
            </a:br>
            <a:br>
              <a:rPr lang="en-US" sz="1800" dirty="0"/>
            </a:br>
            <a:r>
              <a:rPr lang="en-US" sz="1800" b="1" dirty="0"/>
              <a:t>Ensure each enrollment application is complete, accurate and legible.  Submit application within 24 hours of receipt. </a:t>
            </a:r>
            <a:endParaRPr lang="en-US" sz="2000" b="1" dirty="0"/>
          </a:p>
        </p:txBody>
      </p:sp>
      <p:graphicFrame>
        <p:nvGraphicFramePr>
          <p:cNvPr id="5" name="Content Placeholder 4">
            <a:extLst>
              <a:ext uri="{FF2B5EF4-FFF2-40B4-BE49-F238E27FC236}">
                <a16:creationId xmlns:a16="http://schemas.microsoft.com/office/drawing/2014/main" id="{7FA4C587-E4C3-4C18-8B0F-D418470FEF2D}"/>
              </a:ext>
            </a:extLst>
          </p:cNvPr>
          <p:cNvGraphicFramePr>
            <a:graphicFrameLocks noGrp="1"/>
          </p:cNvGraphicFramePr>
          <p:nvPr>
            <p:ph idx="1"/>
            <p:extLst>
              <p:ext uri="{D42A27DB-BD31-4B8C-83A1-F6EECF244321}">
                <p14:modId xmlns:p14="http://schemas.microsoft.com/office/powerpoint/2010/main" val="1247038110"/>
              </p:ext>
            </p:extLst>
          </p:nvPr>
        </p:nvGraphicFramePr>
        <p:xfrm>
          <a:off x="1888621" y="1493240"/>
          <a:ext cx="8398366" cy="3975513"/>
        </p:xfrm>
        <a:graphic>
          <a:graphicData uri="http://schemas.openxmlformats.org/drawingml/2006/table">
            <a:tbl>
              <a:tblPr firstRow="1" bandRow="1">
                <a:tableStyleId>{5940675A-B579-460E-94D1-54222C63F5DA}</a:tableStyleId>
              </a:tblPr>
              <a:tblGrid>
                <a:gridCol w="2670094">
                  <a:extLst>
                    <a:ext uri="{9D8B030D-6E8A-4147-A177-3AD203B41FA5}">
                      <a16:colId xmlns:a16="http://schemas.microsoft.com/office/drawing/2014/main" val="2939745145"/>
                    </a:ext>
                  </a:extLst>
                </a:gridCol>
                <a:gridCol w="2952718">
                  <a:extLst>
                    <a:ext uri="{9D8B030D-6E8A-4147-A177-3AD203B41FA5}">
                      <a16:colId xmlns:a16="http://schemas.microsoft.com/office/drawing/2014/main" val="3032883644"/>
                    </a:ext>
                  </a:extLst>
                </a:gridCol>
                <a:gridCol w="2775554">
                  <a:extLst>
                    <a:ext uri="{9D8B030D-6E8A-4147-A177-3AD203B41FA5}">
                      <a16:colId xmlns:a16="http://schemas.microsoft.com/office/drawing/2014/main" val="3835040926"/>
                    </a:ext>
                  </a:extLst>
                </a:gridCol>
              </a:tblGrid>
              <a:tr h="385157">
                <a:tc>
                  <a:txBody>
                    <a:bodyPr/>
                    <a:lstStyle/>
                    <a:p>
                      <a:pPr algn="ctr"/>
                      <a:r>
                        <a:rPr lang="en-US" sz="1400" b="1" dirty="0"/>
                        <a:t>CARRIER/PLAN</a:t>
                      </a:r>
                    </a:p>
                  </a:txBody>
                  <a:tcPr>
                    <a:solidFill>
                      <a:schemeClr val="bg2">
                        <a:lumMod val="75000"/>
                      </a:schemeClr>
                    </a:solidFill>
                  </a:tcPr>
                </a:tc>
                <a:tc>
                  <a:txBody>
                    <a:bodyPr/>
                    <a:lstStyle/>
                    <a:p>
                      <a:pPr algn="ctr"/>
                      <a:r>
                        <a:rPr lang="en-US" sz="1400" b="1" dirty="0"/>
                        <a:t>PREFERRED SUBMISSION </a:t>
                      </a:r>
                    </a:p>
                  </a:txBody>
                  <a:tcPr>
                    <a:solidFill>
                      <a:schemeClr val="bg2">
                        <a:lumMod val="75000"/>
                      </a:schemeClr>
                    </a:solidFill>
                  </a:tcPr>
                </a:tc>
                <a:tc>
                  <a:txBody>
                    <a:bodyPr/>
                    <a:lstStyle/>
                    <a:p>
                      <a:pPr algn="ctr"/>
                      <a:r>
                        <a:rPr lang="en-US" sz="1400" b="1" dirty="0"/>
                        <a:t>ALTERNATIVE SUBMISSION</a:t>
                      </a:r>
                    </a:p>
                  </a:txBody>
                  <a:tcPr>
                    <a:solidFill>
                      <a:schemeClr val="bg2">
                        <a:lumMod val="75000"/>
                      </a:schemeClr>
                    </a:solidFill>
                  </a:tcPr>
                </a:tc>
                <a:extLst>
                  <a:ext uri="{0D108BD9-81ED-4DB2-BD59-A6C34878D82A}">
                    <a16:rowId xmlns:a16="http://schemas.microsoft.com/office/drawing/2014/main" val="3706786547"/>
                  </a:ext>
                </a:extLst>
              </a:tr>
              <a:tr h="370840">
                <a:tc>
                  <a:txBody>
                    <a:bodyPr/>
                    <a:lstStyle/>
                    <a:p>
                      <a:r>
                        <a:rPr lang="en-US" sz="1400" dirty="0"/>
                        <a:t>Cigna – Loyal American </a:t>
                      </a:r>
                    </a:p>
                    <a:p>
                      <a:r>
                        <a:rPr lang="en-US" sz="1400" dirty="0"/>
                        <a:t>Medicare Supplement </a:t>
                      </a:r>
                    </a:p>
                  </a:txBody>
                  <a:tcPr/>
                </a:tc>
                <a:tc>
                  <a:txBody>
                    <a:bodyPr/>
                    <a:lstStyle/>
                    <a:p>
                      <a:pPr algn="ctr"/>
                      <a:r>
                        <a:rPr lang="en-US" sz="1100" b="1" dirty="0"/>
                        <a:t>Express App</a:t>
                      </a:r>
                    </a:p>
                    <a:p>
                      <a:pPr algn="ctr"/>
                      <a:endParaRPr lang="en-US" sz="800" b="1" dirty="0"/>
                    </a:p>
                    <a:p>
                      <a:pPr algn="ctr"/>
                      <a:r>
                        <a:rPr lang="en-US" sz="1100" b="0" dirty="0">
                          <a:hlinkClick r:id="rId2" action="ppaction://hlinkfile"/>
                        </a:rPr>
                        <a:t>Cignaforbrokers.com </a:t>
                      </a:r>
                      <a:endParaRPr lang="en-US" sz="1100" b="0" dirty="0"/>
                    </a:p>
                    <a:p>
                      <a:pPr algn="ctr"/>
                      <a:endParaRPr lang="en-US" sz="800" b="0" dirty="0"/>
                    </a:p>
                    <a:p>
                      <a:pPr algn="ctr"/>
                      <a:r>
                        <a:rPr lang="en-US" sz="1100" b="1" dirty="0"/>
                        <a:t>Fax:</a:t>
                      </a:r>
                    </a:p>
                    <a:p>
                      <a:pPr algn="ctr"/>
                      <a:endParaRPr lang="en-US" sz="600" b="1" dirty="0"/>
                    </a:p>
                    <a:p>
                      <a:pPr algn="ctr"/>
                      <a:r>
                        <a:rPr lang="en-US" sz="1100" dirty="0"/>
                        <a:t>1-877-704-8186</a:t>
                      </a:r>
                    </a:p>
                  </a:txBody>
                  <a:tcPr/>
                </a:tc>
                <a:tc>
                  <a:txBody>
                    <a:bodyPr/>
                    <a:lstStyle/>
                    <a:p>
                      <a:pPr algn="ctr"/>
                      <a:r>
                        <a:rPr lang="en-US" sz="1100" b="1" dirty="0"/>
                        <a:t>Regular or Priority Mail:</a:t>
                      </a:r>
                    </a:p>
                    <a:p>
                      <a:pPr algn="ctr"/>
                      <a:endParaRPr lang="en-US" sz="1100" b="1" dirty="0"/>
                    </a:p>
                    <a:p>
                      <a:pPr algn="ctr"/>
                      <a:r>
                        <a:rPr lang="en-US" sz="1100" dirty="0"/>
                        <a:t>Cigna/Loyal American</a:t>
                      </a:r>
                    </a:p>
                    <a:p>
                      <a:pPr algn="ctr"/>
                      <a:r>
                        <a:rPr lang="en-US" sz="1100" dirty="0"/>
                        <a:t>P.O. Box 5701 </a:t>
                      </a:r>
                    </a:p>
                    <a:p>
                      <a:pPr algn="ctr"/>
                      <a:r>
                        <a:rPr lang="en-US" sz="1100" dirty="0"/>
                        <a:t>Scranton, PA 18505</a:t>
                      </a:r>
                    </a:p>
                  </a:txBody>
                  <a:tcPr/>
                </a:tc>
                <a:extLst>
                  <a:ext uri="{0D108BD9-81ED-4DB2-BD59-A6C34878D82A}">
                    <a16:rowId xmlns:a16="http://schemas.microsoft.com/office/drawing/2014/main" val="3157474032"/>
                  </a:ext>
                </a:extLst>
              </a:tr>
              <a:tr h="460695">
                <a:tc>
                  <a:txBody>
                    <a:bodyPr/>
                    <a:lstStyle/>
                    <a:p>
                      <a:r>
                        <a:rPr lang="en-US" sz="1400" dirty="0"/>
                        <a:t>Humana</a:t>
                      </a:r>
                    </a:p>
                    <a:p>
                      <a:r>
                        <a:rPr lang="en-US" sz="1400" dirty="0"/>
                        <a:t>MA/MAPD/PDP</a:t>
                      </a:r>
                    </a:p>
                  </a:txBody>
                  <a:tcPr/>
                </a:tc>
                <a:tc>
                  <a:txBody>
                    <a:bodyPr/>
                    <a:lstStyle/>
                    <a:p>
                      <a:pPr algn="ctr"/>
                      <a:r>
                        <a:rPr lang="en-US" sz="1100" b="1" dirty="0"/>
                        <a:t>Humana Vantage Fast App</a:t>
                      </a:r>
                    </a:p>
                    <a:p>
                      <a:pPr algn="ctr"/>
                      <a:endParaRPr lang="en-US" sz="800" b="1" dirty="0"/>
                    </a:p>
                    <a:p>
                      <a:pPr algn="ctr"/>
                      <a:r>
                        <a:rPr lang="en-US" sz="1100" b="1" dirty="0"/>
                        <a:t>Or </a:t>
                      </a:r>
                    </a:p>
                    <a:p>
                      <a:pPr algn="ctr"/>
                      <a:endParaRPr lang="en-US" sz="1100" dirty="0"/>
                    </a:p>
                    <a:p>
                      <a:pPr algn="ctr"/>
                      <a:r>
                        <a:rPr lang="en-US" sz="1100" b="1" dirty="0">
                          <a:highlight>
                            <a:srgbClr val="FFFF00"/>
                          </a:highlight>
                          <a:hlinkClick r:id="rId3"/>
                        </a:rPr>
                        <a:t>2023/2024 ICD- Insurance Center Direct</a:t>
                      </a:r>
                      <a:endParaRPr lang="en-US" sz="1100" b="1" dirty="0">
                        <a:highlight>
                          <a:srgbClr val="FFFF00"/>
                        </a:highlight>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b="1" dirty="0">
                        <a:solidFill>
                          <a:schemeClr val="tx1"/>
                        </a:solidFill>
                        <a:highlight>
                          <a:srgbClr val="FFFF00"/>
                        </a:highlight>
                      </a:endParaRPr>
                    </a:p>
                  </a:txBody>
                  <a:tcPr/>
                </a:tc>
                <a:tc>
                  <a:txBody>
                    <a:bodyPr/>
                    <a:lstStyle/>
                    <a:p>
                      <a:pPr algn="ctr"/>
                      <a:r>
                        <a:rPr lang="en-US" sz="1100" b="1" dirty="0"/>
                        <a:t>MA/MAPD/PDP</a:t>
                      </a:r>
                    </a:p>
                    <a:p>
                      <a:pPr algn="ctr"/>
                      <a:r>
                        <a:rPr lang="en-US" sz="1100" b="1" dirty="0"/>
                        <a:t>FAX:</a:t>
                      </a:r>
                    </a:p>
                    <a:p>
                      <a:pPr algn="ctr"/>
                      <a:r>
                        <a:rPr lang="en-US" sz="1100" b="0" dirty="0"/>
                        <a:t>1-877-889-9936</a:t>
                      </a:r>
                    </a:p>
                    <a:p>
                      <a:pPr algn="ctr"/>
                      <a:endParaRPr lang="en-US" sz="1100" b="0" dirty="0"/>
                    </a:p>
                    <a:p>
                      <a:pPr algn="ctr"/>
                      <a:r>
                        <a:rPr lang="en-US" sz="1100" b="1" dirty="0"/>
                        <a:t>Regular or Priority Mail:</a:t>
                      </a:r>
                    </a:p>
                    <a:p>
                      <a:pPr algn="ctr"/>
                      <a:r>
                        <a:rPr lang="en-US" sz="1100" dirty="0"/>
                        <a:t>Humana Medicare Enrollment </a:t>
                      </a:r>
                    </a:p>
                    <a:p>
                      <a:pPr algn="ctr"/>
                      <a:r>
                        <a:rPr lang="en-US" sz="1100" dirty="0"/>
                        <a:t>P.O. Box 14309</a:t>
                      </a:r>
                    </a:p>
                    <a:p>
                      <a:pPr algn="ctr"/>
                      <a:r>
                        <a:rPr lang="en-US" sz="1100" dirty="0"/>
                        <a:t>Atlanta, GA 40512-9869</a:t>
                      </a:r>
                    </a:p>
                  </a:txBody>
                  <a:tcPr/>
                </a:tc>
                <a:extLst>
                  <a:ext uri="{0D108BD9-81ED-4DB2-BD59-A6C34878D82A}">
                    <a16:rowId xmlns:a16="http://schemas.microsoft.com/office/drawing/2014/main" val="2471954669"/>
                  </a:ext>
                </a:extLst>
              </a:tr>
              <a:tr h="1060516">
                <a:tc>
                  <a:txBody>
                    <a:bodyPr/>
                    <a:lstStyle/>
                    <a:p>
                      <a:r>
                        <a:rPr lang="en-US" sz="1400" dirty="0"/>
                        <a:t>Humana </a:t>
                      </a:r>
                    </a:p>
                    <a:p>
                      <a:r>
                        <a:rPr lang="en-US" sz="1400" dirty="0"/>
                        <a:t>Medicare Supplement</a:t>
                      </a:r>
                    </a:p>
                  </a:txBody>
                  <a:tcPr/>
                </a:tc>
                <a:tc>
                  <a:txBody>
                    <a:bodyPr/>
                    <a:lstStyle/>
                    <a:p>
                      <a:pPr algn="ctr"/>
                      <a:r>
                        <a:rPr lang="en-US" sz="1100" b="1" dirty="0"/>
                        <a:t>Humana Vantage Fast App</a:t>
                      </a:r>
                    </a:p>
                    <a:p>
                      <a:pPr algn="ctr"/>
                      <a:endParaRPr lang="en-US" sz="800" b="1" dirty="0"/>
                    </a:p>
                    <a:p>
                      <a:pPr algn="ctr"/>
                      <a:r>
                        <a:rPr lang="en-US" sz="1100" b="1" dirty="0"/>
                        <a:t>Or</a:t>
                      </a:r>
                    </a:p>
                    <a:p>
                      <a:pPr algn="ctr"/>
                      <a:endParaRPr lang="en-US" sz="700" dirty="0"/>
                    </a:p>
                    <a:p>
                      <a:pPr algn="ctr"/>
                      <a:r>
                        <a:rPr lang="en-US" sz="1100" b="1" dirty="0">
                          <a:highlight>
                            <a:srgbClr val="FFFF00"/>
                          </a:highlight>
                          <a:hlinkClick r:id="rId3"/>
                        </a:rPr>
                        <a:t>2023/2024 ICD- Insurance Center Direct</a:t>
                      </a:r>
                      <a:endParaRPr lang="en-US" sz="1100" b="1" dirty="0">
                        <a:highlight>
                          <a:srgbClr val="FFFF00"/>
                        </a:highlight>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b="1" dirty="0">
                        <a:solidFill>
                          <a:schemeClr val="tx1"/>
                        </a:solidFill>
                        <a:highlight>
                          <a:srgbClr val="FFFF00"/>
                        </a:highlight>
                      </a:endParaRPr>
                    </a:p>
                  </a:txBody>
                  <a:tcPr/>
                </a:tc>
                <a:tc>
                  <a:txBody>
                    <a:bodyPr/>
                    <a:lstStyle/>
                    <a:p>
                      <a:pPr algn="ctr"/>
                      <a:r>
                        <a:rPr lang="en-US" sz="1100" b="1" dirty="0"/>
                        <a:t>Regular or Priority Mail:</a:t>
                      </a:r>
                    </a:p>
                    <a:p>
                      <a:pPr algn="ctr"/>
                      <a:r>
                        <a:rPr lang="en-US" sz="1100" dirty="0"/>
                        <a:t>Humana Medicare Enrollment </a:t>
                      </a:r>
                    </a:p>
                    <a:p>
                      <a:pPr algn="ctr"/>
                      <a:r>
                        <a:rPr lang="en-US" sz="1100" dirty="0"/>
                        <a:t>P.O. Box 14309</a:t>
                      </a:r>
                    </a:p>
                    <a:p>
                      <a:pPr algn="ctr"/>
                      <a:r>
                        <a:rPr lang="en-US" sz="1100" dirty="0"/>
                        <a:t>Atlanta, GA 40512-9869</a:t>
                      </a:r>
                    </a:p>
                  </a:txBody>
                  <a:tcPr/>
                </a:tc>
                <a:extLst>
                  <a:ext uri="{0D108BD9-81ED-4DB2-BD59-A6C34878D82A}">
                    <a16:rowId xmlns:a16="http://schemas.microsoft.com/office/drawing/2014/main" val="2090117965"/>
                  </a:ext>
                </a:extLst>
              </a:tr>
            </a:tbl>
          </a:graphicData>
        </a:graphic>
      </p:graphicFrame>
    </p:spTree>
    <p:extLst>
      <p:ext uri="{BB962C8B-B14F-4D97-AF65-F5344CB8AC3E}">
        <p14:creationId xmlns:p14="http://schemas.microsoft.com/office/powerpoint/2010/main" val="34055956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68F73D-1846-4AF3-8F47-1D87A274D418}"/>
              </a:ext>
            </a:extLst>
          </p:cNvPr>
          <p:cNvSpPr>
            <a:spLocks noGrp="1"/>
          </p:cNvSpPr>
          <p:nvPr>
            <p:ph type="title"/>
          </p:nvPr>
        </p:nvSpPr>
        <p:spPr>
          <a:xfrm>
            <a:off x="838200" y="98425"/>
            <a:ext cx="10515600" cy="1325563"/>
          </a:xfrm>
        </p:spPr>
        <p:txBody>
          <a:bodyPr>
            <a:normAutofit fontScale="90000"/>
          </a:bodyPr>
          <a:lstStyle/>
          <a:p>
            <a:pPr algn="ctr"/>
            <a:r>
              <a:rPr lang="en-US" sz="2400" dirty="0"/>
              <a:t>2023/2024 Plan Year Enrollment Application Submission Guidelines</a:t>
            </a:r>
            <a:br>
              <a:rPr lang="en-US" sz="2000" dirty="0"/>
            </a:br>
            <a:r>
              <a:rPr lang="en-US" sz="1800" dirty="0"/>
              <a:t>Please refer to the information below and send application to the appropriate enrollment center, based on the plan type and carrier. Use the “Preferred Submission Method” column whenever possible.  </a:t>
            </a:r>
            <a:br>
              <a:rPr lang="en-US" sz="1800" dirty="0"/>
            </a:br>
            <a:br>
              <a:rPr lang="en-US" sz="1800" dirty="0"/>
            </a:br>
            <a:r>
              <a:rPr lang="en-US" sz="1800" b="1" dirty="0"/>
              <a:t>Ensure each enrollment application is complete, accurate and legible.  Submit application within 24 hours of receipt. </a:t>
            </a:r>
            <a:endParaRPr lang="en-US" sz="2000" b="1" dirty="0"/>
          </a:p>
        </p:txBody>
      </p:sp>
      <p:graphicFrame>
        <p:nvGraphicFramePr>
          <p:cNvPr id="5" name="Content Placeholder 4">
            <a:extLst>
              <a:ext uri="{FF2B5EF4-FFF2-40B4-BE49-F238E27FC236}">
                <a16:creationId xmlns:a16="http://schemas.microsoft.com/office/drawing/2014/main" id="{7FA4C587-E4C3-4C18-8B0F-D418470FEF2D}"/>
              </a:ext>
            </a:extLst>
          </p:cNvPr>
          <p:cNvGraphicFramePr>
            <a:graphicFrameLocks noGrp="1"/>
          </p:cNvGraphicFramePr>
          <p:nvPr>
            <p:ph idx="1"/>
            <p:extLst>
              <p:ext uri="{D42A27DB-BD31-4B8C-83A1-F6EECF244321}">
                <p14:modId xmlns:p14="http://schemas.microsoft.com/office/powerpoint/2010/main" val="4054053075"/>
              </p:ext>
            </p:extLst>
          </p:nvPr>
        </p:nvGraphicFramePr>
        <p:xfrm>
          <a:off x="1905012" y="1493240"/>
          <a:ext cx="8381975" cy="5033357"/>
        </p:xfrm>
        <a:graphic>
          <a:graphicData uri="http://schemas.openxmlformats.org/drawingml/2006/table">
            <a:tbl>
              <a:tblPr firstRow="1" bandRow="1">
                <a:tableStyleId>{5940675A-B579-460E-94D1-54222C63F5DA}</a:tableStyleId>
              </a:tblPr>
              <a:tblGrid>
                <a:gridCol w="2653703">
                  <a:extLst>
                    <a:ext uri="{9D8B030D-6E8A-4147-A177-3AD203B41FA5}">
                      <a16:colId xmlns:a16="http://schemas.microsoft.com/office/drawing/2014/main" val="2939745145"/>
                    </a:ext>
                  </a:extLst>
                </a:gridCol>
                <a:gridCol w="2952718">
                  <a:extLst>
                    <a:ext uri="{9D8B030D-6E8A-4147-A177-3AD203B41FA5}">
                      <a16:colId xmlns:a16="http://schemas.microsoft.com/office/drawing/2014/main" val="3032883644"/>
                    </a:ext>
                  </a:extLst>
                </a:gridCol>
                <a:gridCol w="2775554">
                  <a:extLst>
                    <a:ext uri="{9D8B030D-6E8A-4147-A177-3AD203B41FA5}">
                      <a16:colId xmlns:a16="http://schemas.microsoft.com/office/drawing/2014/main" val="3835040926"/>
                    </a:ext>
                  </a:extLst>
                </a:gridCol>
              </a:tblGrid>
              <a:tr h="385157">
                <a:tc>
                  <a:txBody>
                    <a:bodyPr/>
                    <a:lstStyle/>
                    <a:p>
                      <a:pPr algn="ctr"/>
                      <a:r>
                        <a:rPr lang="en-US" sz="1400" b="1" dirty="0"/>
                        <a:t>CARRIER/PLAN</a:t>
                      </a:r>
                    </a:p>
                  </a:txBody>
                  <a:tcPr>
                    <a:solidFill>
                      <a:schemeClr val="bg2">
                        <a:lumMod val="75000"/>
                      </a:schemeClr>
                    </a:solidFill>
                  </a:tcPr>
                </a:tc>
                <a:tc>
                  <a:txBody>
                    <a:bodyPr/>
                    <a:lstStyle/>
                    <a:p>
                      <a:pPr algn="ctr"/>
                      <a:r>
                        <a:rPr lang="en-US" sz="1400" b="1" dirty="0"/>
                        <a:t>PREFERRED SUBMISSION </a:t>
                      </a:r>
                    </a:p>
                  </a:txBody>
                  <a:tcPr>
                    <a:solidFill>
                      <a:schemeClr val="bg2">
                        <a:lumMod val="75000"/>
                      </a:schemeClr>
                    </a:solidFill>
                  </a:tcPr>
                </a:tc>
                <a:tc>
                  <a:txBody>
                    <a:bodyPr/>
                    <a:lstStyle/>
                    <a:p>
                      <a:pPr algn="ctr"/>
                      <a:r>
                        <a:rPr lang="en-US" sz="1400" b="1" dirty="0"/>
                        <a:t>ALTERNATIVE SUBMISSION</a:t>
                      </a:r>
                    </a:p>
                  </a:txBody>
                  <a:tcPr>
                    <a:solidFill>
                      <a:schemeClr val="bg2">
                        <a:lumMod val="75000"/>
                      </a:schemeClr>
                    </a:solidFill>
                  </a:tcPr>
                </a:tc>
                <a:extLst>
                  <a:ext uri="{0D108BD9-81ED-4DB2-BD59-A6C34878D82A}">
                    <a16:rowId xmlns:a16="http://schemas.microsoft.com/office/drawing/2014/main" val="3706786547"/>
                  </a:ext>
                </a:extLst>
              </a:tr>
              <a:tr h="370840">
                <a:tc>
                  <a:txBody>
                    <a:bodyPr/>
                    <a:lstStyle/>
                    <a:p>
                      <a:r>
                        <a:rPr lang="en-US" sz="1400" dirty="0"/>
                        <a:t>Imperial Health</a:t>
                      </a:r>
                    </a:p>
                    <a:p>
                      <a:r>
                        <a:rPr lang="en-US" sz="1400" dirty="0"/>
                        <a:t>MAPD</a:t>
                      </a:r>
                    </a:p>
                  </a:txBody>
                  <a:tcPr/>
                </a:tc>
                <a:tc>
                  <a:txBody>
                    <a:bodyPr/>
                    <a:lstStyle/>
                    <a:p>
                      <a:pPr algn="ctr"/>
                      <a:r>
                        <a:rPr lang="en-US" sz="1100" b="1" dirty="0"/>
                        <a:t>Online Enrollment:</a:t>
                      </a:r>
                    </a:p>
                    <a:p>
                      <a:pPr algn="ctr"/>
                      <a:r>
                        <a:rPr lang="en-US" sz="1200" b="1" dirty="0">
                          <a:hlinkClick r:id="rId2"/>
                        </a:rPr>
                        <a:t>Imperial Broker Portal </a:t>
                      </a:r>
                      <a:endParaRPr lang="en-US" sz="1200" b="1" dirty="0"/>
                    </a:p>
                    <a:p>
                      <a:pPr algn="ctr"/>
                      <a:endParaRPr lang="en-US" sz="1200" b="1" dirty="0"/>
                    </a:p>
                    <a:p>
                      <a:pPr algn="ctr"/>
                      <a:r>
                        <a:rPr lang="en-US" sz="1200" b="1" dirty="0"/>
                        <a:t>Or </a:t>
                      </a:r>
                    </a:p>
                    <a:p>
                      <a:pPr algn="ctr"/>
                      <a:r>
                        <a:rPr lang="en-US" sz="1200" b="1" dirty="0"/>
                        <a:t> </a:t>
                      </a:r>
                    </a:p>
                    <a:p>
                      <a:pPr algn="ctr"/>
                      <a:r>
                        <a:rPr lang="en-US" sz="1200" b="1" dirty="0">
                          <a:highlight>
                            <a:srgbClr val="FFFF00"/>
                          </a:highlight>
                          <a:hlinkClick r:id="rId3"/>
                        </a:rPr>
                        <a:t>2023/2024 ICD- Insurance Center Direct</a:t>
                      </a:r>
                      <a:endParaRPr lang="en-US" sz="1200" b="1" dirty="0">
                        <a:highlight>
                          <a:srgbClr val="FFFF00"/>
                        </a:highlight>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1" dirty="0">
                        <a:solidFill>
                          <a:schemeClr val="tx1"/>
                        </a:solidFill>
                        <a:highlight>
                          <a:srgbClr val="FFFF00"/>
                        </a:highlight>
                      </a:endParaRPr>
                    </a:p>
                  </a:txBody>
                  <a:tcPr/>
                </a:tc>
                <a:tc>
                  <a:txBody>
                    <a:bodyPr/>
                    <a:lstStyle/>
                    <a:p>
                      <a:pPr algn="ctr"/>
                      <a:r>
                        <a:rPr lang="en-US" sz="1100" b="1" dirty="0"/>
                        <a:t>Not Applicable</a:t>
                      </a:r>
                    </a:p>
                  </a:txBody>
                  <a:tcPr/>
                </a:tc>
                <a:extLst>
                  <a:ext uri="{0D108BD9-81ED-4DB2-BD59-A6C34878D82A}">
                    <a16:rowId xmlns:a16="http://schemas.microsoft.com/office/drawing/2014/main" val="3157474032"/>
                  </a:ext>
                </a:extLst>
              </a:tr>
              <a:tr h="384175">
                <a:tc>
                  <a:txBody>
                    <a:bodyPr/>
                    <a:lstStyle/>
                    <a:p>
                      <a:r>
                        <a:rPr lang="en-US" sz="1400" dirty="0"/>
                        <a:t>Mutual of Omaha</a:t>
                      </a:r>
                    </a:p>
                    <a:p>
                      <a:r>
                        <a:rPr lang="en-US" sz="1400" dirty="0"/>
                        <a:t>Medicare Supplement </a:t>
                      </a:r>
                    </a:p>
                  </a:txBody>
                  <a:tcPr/>
                </a:tc>
                <a:tc>
                  <a:txBody>
                    <a:bodyPr/>
                    <a:lstStyle/>
                    <a:p>
                      <a:pPr algn="ctr"/>
                      <a:r>
                        <a:rPr lang="en-US" sz="1100" b="1" dirty="0"/>
                        <a:t>Secure email:</a:t>
                      </a:r>
                    </a:p>
                    <a:p>
                      <a:pPr algn="ctr"/>
                      <a:r>
                        <a:rPr lang="en-US" sz="1100" dirty="0"/>
                        <a:t>msuw@mutualofomaha.com</a:t>
                      </a:r>
                    </a:p>
                    <a:p>
                      <a:pPr algn="ctr"/>
                      <a:endParaRPr lang="en-US" sz="800" b="1" dirty="0">
                        <a:highlight>
                          <a:srgbClr val="FFFF00"/>
                        </a:highlight>
                      </a:endParaRPr>
                    </a:p>
                  </a:txBody>
                  <a:tcPr/>
                </a:tc>
                <a:tc>
                  <a:txBody>
                    <a:bodyPr/>
                    <a:lstStyle/>
                    <a:p>
                      <a:pPr algn="ctr"/>
                      <a:r>
                        <a:rPr lang="en-US" sz="1100" b="1" dirty="0"/>
                        <a:t>Submitting w/voided check for EFT Fax: </a:t>
                      </a:r>
                      <a:endParaRPr lang="en-US" sz="700" b="1" dirty="0"/>
                    </a:p>
                    <a:p>
                      <a:pPr algn="ctr"/>
                      <a:r>
                        <a:rPr lang="en-US" sz="1100" b="0" dirty="0"/>
                        <a:t>402-997-1910</a:t>
                      </a:r>
                    </a:p>
                    <a:p>
                      <a:pPr algn="ctr"/>
                      <a:endParaRPr lang="en-US" sz="1100" b="1" dirty="0"/>
                    </a:p>
                    <a:p>
                      <a:pPr algn="ctr"/>
                      <a:r>
                        <a:rPr lang="en-US" sz="1100" b="1" dirty="0"/>
                        <a:t>Missing Documents Fax:</a:t>
                      </a:r>
                    </a:p>
                    <a:p>
                      <a:pPr algn="ctr"/>
                      <a:r>
                        <a:rPr lang="en-US" sz="1100" dirty="0"/>
                        <a:t>402-997-1920</a:t>
                      </a:r>
                    </a:p>
                  </a:txBody>
                  <a:tcPr/>
                </a:tc>
                <a:extLst>
                  <a:ext uri="{0D108BD9-81ED-4DB2-BD59-A6C34878D82A}">
                    <a16:rowId xmlns:a16="http://schemas.microsoft.com/office/drawing/2014/main" val="4162734454"/>
                  </a:ext>
                </a:extLst>
              </a:tr>
              <a:tr h="460695">
                <a:tc>
                  <a:txBody>
                    <a:bodyPr/>
                    <a:lstStyle/>
                    <a:p>
                      <a:r>
                        <a:rPr lang="en-US" sz="1400" dirty="0"/>
                        <a:t>Mutual of Omaha</a:t>
                      </a:r>
                    </a:p>
                    <a:p>
                      <a:r>
                        <a:rPr lang="en-US" sz="1400" dirty="0"/>
                        <a:t>PDP</a:t>
                      </a:r>
                    </a:p>
                  </a:txBody>
                  <a:tcPr/>
                </a:tc>
                <a:tc>
                  <a:txBody>
                    <a:bodyPr/>
                    <a:lstStyle/>
                    <a:p>
                      <a:pPr algn="ctr"/>
                      <a:r>
                        <a:rPr lang="en-US" sz="1100" b="1" dirty="0"/>
                        <a:t>Online:</a:t>
                      </a:r>
                    </a:p>
                    <a:p>
                      <a:pPr algn="ctr"/>
                      <a:r>
                        <a:rPr lang="en-US" sz="1100" b="0" dirty="0"/>
                        <a:t>Mutualofomaha.com</a:t>
                      </a:r>
                    </a:p>
                    <a:p>
                      <a:pPr algn="ctr"/>
                      <a:r>
                        <a:rPr lang="en-US" sz="1100" b="1" dirty="0"/>
                        <a:t>Or</a:t>
                      </a:r>
                      <a:endParaRPr lang="en-US" sz="1100" b="1" dirty="0">
                        <a:highlight>
                          <a:srgbClr val="FFFF00"/>
                        </a:highlight>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b="1" dirty="0">
                        <a:solidFill>
                          <a:schemeClr val="tx1"/>
                        </a:solidFill>
                        <a:highlight>
                          <a:srgbClr val="FFFF00"/>
                        </a:highlight>
                      </a:endParaRPr>
                    </a:p>
                    <a:p>
                      <a:pPr algn="ctr"/>
                      <a:r>
                        <a:rPr lang="en-US" sz="1100" b="1" dirty="0">
                          <a:highlight>
                            <a:srgbClr val="FFFF00"/>
                          </a:highlight>
                          <a:hlinkClick r:id="rId3"/>
                        </a:rPr>
                        <a:t>2023/2024 ICD- Insurance Center Direct</a:t>
                      </a:r>
                      <a:endParaRPr lang="en-US" sz="1100" b="1" dirty="0">
                        <a:highlight>
                          <a:srgbClr val="FFFF00"/>
                        </a:highlight>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b="1" dirty="0">
                        <a:solidFill>
                          <a:schemeClr val="tx1"/>
                        </a:solidFill>
                        <a:highlight>
                          <a:srgbClr val="FFFF00"/>
                        </a:highlight>
                      </a:endParaRPr>
                    </a:p>
                  </a:txBody>
                  <a:tcPr/>
                </a:tc>
                <a:tc>
                  <a:txBody>
                    <a:bodyPr/>
                    <a:lstStyle/>
                    <a:p>
                      <a:pPr algn="ctr"/>
                      <a:endParaRPr lang="en-US" sz="800" b="1" i="0" dirty="0">
                        <a:highlight>
                          <a:srgbClr val="FFFF00"/>
                        </a:highlight>
                      </a:endParaRPr>
                    </a:p>
                    <a:p>
                      <a:pPr algn="ctr"/>
                      <a:r>
                        <a:rPr lang="en-US" sz="1100" b="1" i="0" dirty="0"/>
                        <a:t>Fax:</a:t>
                      </a:r>
                    </a:p>
                    <a:p>
                      <a:pPr algn="ctr"/>
                      <a:endParaRPr lang="en-US" sz="1100" b="1" i="0" dirty="0"/>
                    </a:p>
                    <a:p>
                      <a:pPr algn="ctr"/>
                      <a:r>
                        <a:rPr lang="en-US" sz="1100" b="0" i="0" dirty="0"/>
                        <a:t>855-756-8732</a:t>
                      </a:r>
                    </a:p>
                  </a:txBody>
                  <a:tcPr/>
                </a:tc>
                <a:extLst>
                  <a:ext uri="{0D108BD9-81ED-4DB2-BD59-A6C34878D82A}">
                    <a16:rowId xmlns:a16="http://schemas.microsoft.com/office/drawing/2014/main" val="2471954669"/>
                  </a:ext>
                </a:extLst>
              </a:tr>
              <a:tr h="1060516">
                <a:tc>
                  <a:txBody>
                    <a:bodyPr/>
                    <a:lstStyle/>
                    <a:p>
                      <a:r>
                        <a:rPr lang="en-US" sz="1400" dirty="0"/>
                        <a:t>SCAN </a:t>
                      </a:r>
                    </a:p>
                    <a:p>
                      <a:r>
                        <a:rPr lang="en-US" sz="1400" dirty="0"/>
                        <a:t>MA/MAPD</a:t>
                      </a:r>
                    </a:p>
                  </a:txBody>
                  <a:tcPr/>
                </a:tc>
                <a:tc>
                  <a:txBody>
                    <a:bodyPr/>
                    <a:lstStyle/>
                    <a:p>
                      <a:pPr algn="ctr"/>
                      <a:r>
                        <a:rPr lang="en-US" sz="1100" b="1" dirty="0"/>
                        <a:t>SCAN Agent Portal:</a:t>
                      </a:r>
                    </a:p>
                    <a:p>
                      <a:pPr algn="ctr"/>
                      <a:r>
                        <a:rPr lang="en-US" sz="1100" b="0" dirty="0"/>
                        <a:t>SCAN Cubed</a:t>
                      </a:r>
                    </a:p>
                    <a:p>
                      <a:pPr algn="ctr"/>
                      <a:endParaRPr lang="en-US" sz="1100" b="0" dirty="0"/>
                    </a:p>
                    <a:p>
                      <a:pPr algn="ctr"/>
                      <a:r>
                        <a:rPr lang="en-US" sz="1100" b="0" dirty="0"/>
                        <a:t>Or</a:t>
                      </a:r>
                    </a:p>
                    <a:p>
                      <a:pPr algn="ctr"/>
                      <a:endParaRPr lang="en-US" sz="1100" b="0" dirty="0"/>
                    </a:p>
                    <a:p>
                      <a:pPr algn="ctr"/>
                      <a:r>
                        <a:rPr lang="en-US" sz="1100" b="1" dirty="0">
                          <a:highlight>
                            <a:srgbClr val="FFFF00"/>
                          </a:highlight>
                          <a:hlinkClick r:id="rId3"/>
                        </a:rPr>
                        <a:t>2023/2024 ICD- Insurance Center Direct</a:t>
                      </a:r>
                      <a:endParaRPr lang="en-US" sz="1100" b="1" dirty="0">
                        <a:highlight>
                          <a:srgbClr val="FFFF00"/>
                        </a:highlight>
                      </a:endParaRPr>
                    </a:p>
                    <a:p>
                      <a:pPr algn="ctr"/>
                      <a:endParaRPr lang="en-US" sz="1100" b="0" dirty="0"/>
                    </a:p>
                  </a:txBody>
                  <a:tcPr/>
                </a:tc>
                <a:tc>
                  <a:txBody>
                    <a:bodyPr/>
                    <a:lstStyle/>
                    <a:p>
                      <a:pPr algn="ctr"/>
                      <a:r>
                        <a:rPr lang="en-US" sz="1100" b="1" dirty="0"/>
                        <a:t>Need Log In Assistance? </a:t>
                      </a:r>
                    </a:p>
                    <a:p>
                      <a:pPr algn="ctr"/>
                      <a:r>
                        <a:rPr lang="en-US" sz="1100" i="0" kern="1200" dirty="0">
                          <a:solidFill>
                            <a:schemeClr val="tx1"/>
                          </a:solidFill>
                          <a:effectLst/>
                          <a:latin typeface="+mn-lt"/>
                          <a:ea typeface="+mn-ea"/>
                          <a:cs typeface="+mn-cs"/>
                        </a:rPr>
                        <a:t>SCAN Agent Support at 888-445-2038</a:t>
                      </a:r>
                    </a:p>
                    <a:p>
                      <a:pPr algn="ctr"/>
                      <a:endParaRPr lang="en-US" sz="1100" b="1" i="0" kern="1200" dirty="0">
                        <a:solidFill>
                          <a:schemeClr val="tx1"/>
                        </a:solidFill>
                        <a:effectLst/>
                        <a:latin typeface="+mn-lt"/>
                        <a:ea typeface="+mn-ea"/>
                        <a:cs typeface="+mn-cs"/>
                      </a:endParaRPr>
                    </a:p>
                    <a:p>
                      <a:pPr algn="ctr"/>
                      <a:r>
                        <a:rPr lang="en-US" sz="1100" b="1" i="0" kern="1200" dirty="0">
                          <a:solidFill>
                            <a:schemeClr val="tx1"/>
                          </a:solidFill>
                          <a:effectLst/>
                          <a:highlight>
                            <a:srgbClr val="FFFF00"/>
                          </a:highlight>
                          <a:latin typeface="+mn-lt"/>
                          <a:ea typeface="+mn-ea"/>
                          <a:cs typeface="+mn-cs"/>
                        </a:rPr>
                        <a:t>WILL NOT ACCEPT FAXED APPLICATIONS!</a:t>
                      </a:r>
                      <a:endParaRPr lang="en-US" sz="800" b="1" i="0" dirty="0">
                        <a:highlight>
                          <a:srgbClr val="FFFF00"/>
                        </a:highlight>
                      </a:endParaRPr>
                    </a:p>
                  </a:txBody>
                  <a:tcPr/>
                </a:tc>
                <a:extLst>
                  <a:ext uri="{0D108BD9-81ED-4DB2-BD59-A6C34878D82A}">
                    <a16:rowId xmlns:a16="http://schemas.microsoft.com/office/drawing/2014/main" val="2090117965"/>
                  </a:ext>
                </a:extLst>
              </a:tr>
            </a:tbl>
          </a:graphicData>
        </a:graphic>
      </p:graphicFrame>
    </p:spTree>
    <p:extLst>
      <p:ext uri="{BB962C8B-B14F-4D97-AF65-F5344CB8AC3E}">
        <p14:creationId xmlns:p14="http://schemas.microsoft.com/office/powerpoint/2010/main" val="5491476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68F73D-1846-4AF3-8F47-1D87A274D418}"/>
              </a:ext>
            </a:extLst>
          </p:cNvPr>
          <p:cNvSpPr>
            <a:spLocks noGrp="1"/>
          </p:cNvSpPr>
          <p:nvPr>
            <p:ph type="title"/>
          </p:nvPr>
        </p:nvSpPr>
        <p:spPr>
          <a:xfrm>
            <a:off x="838200" y="98425"/>
            <a:ext cx="10515600" cy="1325563"/>
          </a:xfrm>
        </p:spPr>
        <p:txBody>
          <a:bodyPr>
            <a:normAutofit fontScale="90000"/>
          </a:bodyPr>
          <a:lstStyle/>
          <a:p>
            <a:pPr algn="ctr"/>
            <a:r>
              <a:rPr lang="en-US" sz="2400" dirty="0"/>
              <a:t>2023/2024 Plan Year Enrollment Application Submission Guidelines</a:t>
            </a:r>
            <a:br>
              <a:rPr lang="en-US" sz="2000" dirty="0"/>
            </a:br>
            <a:r>
              <a:rPr lang="en-US" sz="1800" dirty="0"/>
              <a:t>Please refer to the information below and send application to the appropriate enrollment center, based on the plan type and carrier. Use the “Preferred Submission Method” column whenever possible.  </a:t>
            </a:r>
            <a:br>
              <a:rPr lang="en-US" sz="1800" dirty="0"/>
            </a:br>
            <a:br>
              <a:rPr lang="en-US" sz="1800" dirty="0"/>
            </a:br>
            <a:r>
              <a:rPr lang="en-US" sz="1800" b="1" dirty="0"/>
              <a:t>Ensure each enrollment application is complete, accurate and legible.  Submit application within 24 hours of receipt. </a:t>
            </a:r>
            <a:endParaRPr lang="en-US" sz="2000" b="1" dirty="0"/>
          </a:p>
        </p:txBody>
      </p:sp>
      <p:graphicFrame>
        <p:nvGraphicFramePr>
          <p:cNvPr id="5" name="Content Placeholder 4">
            <a:extLst>
              <a:ext uri="{FF2B5EF4-FFF2-40B4-BE49-F238E27FC236}">
                <a16:creationId xmlns:a16="http://schemas.microsoft.com/office/drawing/2014/main" id="{7FA4C587-E4C3-4C18-8B0F-D418470FEF2D}"/>
              </a:ext>
            </a:extLst>
          </p:cNvPr>
          <p:cNvGraphicFramePr>
            <a:graphicFrameLocks noGrp="1"/>
          </p:cNvGraphicFramePr>
          <p:nvPr>
            <p:ph idx="1"/>
            <p:extLst>
              <p:ext uri="{D42A27DB-BD31-4B8C-83A1-F6EECF244321}">
                <p14:modId xmlns:p14="http://schemas.microsoft.com/office/powerpoint/2010/main" val="3272906938"/>
              </p:ext>
            </p:extLst>
          </p:nvPr>
        </p:nvGraphicFramePr>
        <p:xfrm>
          <a:off x="2100228" y="1745996"/>
          <a:ext cx="7991544" cy="4699000"/>
        </p:xfrm>
        <a:graphic>
          <a:graphicData uri="http://schemas.openxmlformats.org/drawingml/2006/table">
            <a:tbl>
              <a:tblPr firstRow="1" bandRow="1">
                <a:tableStyleId>{5940675A-B579-460E-94D1-54222C63F5DA}</a:tableStyleId>
              </a:tblPr>
              <a:tblGrid>
                <a:gridCol w="2619375">
                  <a:extLst>
                    <a:ext uri="{9D8B030D-6E8A-4147-A177-3AD203B41FA5}">
                      <a16:colId xmlns:a16="http://schemas.microsoft.com/office/drawing/2014/main" val="2939745145"/>
                    </a:ext>
                  </a:extLst>
                </a:gridCol>
                <a:gridCol w="2800007">
                  <a:extLst>
                    <a:ext uri="{9D8B030D-6E8A-4147-A177-3AD203B41FA5}">
                      <a16:colId xmlns:a16="http://schemas.microsoft.com/office/drawing/2014/main" val="3032883644"/>
                    </a:ext>
                  </a:extLst>
                </a:gridCol>
                <a:gridCol w="2572162">
                  <a:extLst>
                    <a:ext uri="{9D8B030D-6E8A-4147-A177-3AD203B41FA5}">
                      <a16:colId xmlns:a16="http://schemas.microsoft.com/office/drawing/2014/main" val="3835040926"/>
                    </a:ext>
                  </a:extLst>
                </a:gridCol>
              </a:tblGrid>
              <a:tr h="370840">
                <a:tc>
                  <a:txBody>
                    <a:bodyPr/>
                    <a:lstStyle/>
                    <a:p>
                      <a:pPr algn="ctr"/>
                      <a:r>
                        <a:rPr lang="en-US" sz="1400" b="1" dirty="0"/>
                        <a:t>CARRIER/PLAN</a:t>
                      </a:r>
                    </a:p>
                  </a:txBody>
                  <a:tcPr>
                    <a:solidFill>
                      <a:schemeClr val="bg2">
                        <a:lumMod val="75000"/>
                      </a:schemeClr>
                    </a:solidFill>
                  </a:tcPr>
                </a:tc>
                <a:tc>
                  <a:txBody>
                    <a:bodyPr/>
                    <a:lstStyle/>
                    <a:p>
                      <a:pPr algn="ctr"/>
                      <a:r>
                        <a:rPr lang="en-US" sz="1400" b="1" dirty="0"/>
                        <a:t>PREFERRED SUBMISSION </a:t>
                      </a:r>
                    </a:p>
                  </a:txBody>
                  <a:tcPr>
                    <a:solidFill>
                      <a:schemeClr val="bg2">
                        <a:lumMod val="75000"/>
                      </a:schemeClr>
                    </a:solidFill>
                  </a:tcPr>
                </a:tc>
                <a:tc>
                  <a:txBody>
                    <a:bodyPr/>
                    <a:lstStyle/>
                    <a:p>
                      <a:pPr algn="ctr"/>
                      <a:r>
                        <a:rPr lang="en-US" sz="1400" b="1" dirty="0"/>
                        <a:t>ALTERNATIVE SUBMISSION</a:t>
                      </a:r>
                    </a:p>
                  </a:txBody>
                  <a:tcPr>
                    <a:solidFill>
                      <a:schemeClr val="bg2">
                        <a:lumMod val="75000"/>
                      </a:schemeClr>
                    </a:solidFill>
                  </a:tcPr>
                </a:tc>
                <a:extLst>
                  <a:ext uri="{0D108BD9-81ED-4DB2-BD59-A6C34878D82A}">
                    <a16:rowId xmlns:a16="http://schemas.microsoft.com/office/drawing/2014/main" val="3706786547"/>
                  </a:ext>
                </a:extLst>
              </a:tr>
              <a:tr h="370840">
                <a:tc>
                  <a:txBody>
                    <a:bodyPr/>
                    <a:lstStyle/>
                    <a:p>
                      <a:r>
                        <a:rPr lang="en-US" sz="1400" dirty="0"/>
                        <a:t>United American </a:t>
                      </a:r>
                    </a:p>
                    <a:p>
                      <a:r>
                        <a:rPr lang="en-US" sz="1400" dirty="0"/>
                        <a:t>Medicare Supplement </a:t>
                      </a:r>
                    </a:p>
                  </a:txBody>
                  <a:tcPr/>
                </a:tc>
                <a:tc>
                  <a:txBody>
                    <a:bodyPr/>
                    <a:lstStyle/>
                    <a:p>
                      <a:pPr algn="ctr"/>
                      <a:r>
                        <a:rPr lang="en-US" sz="1100" b="1" dirty="0"/>
                        <a:t>Submitting w/voided check for EFT</a:t>
                      </a:r>
                    </a:p>
                    <a:p>
                      <a:pPr algn="ctr"/>
                      <a:r>
                        <a:rPr lang="en-US" sz="1100" b="1" dirty="0"/>
                        <a:t>Fax:</a:t>
                      </a:r>
                    </a:p>
                    <a:p>
                      <a:pPr algn="ctr"/>
                      <a:r>
                        <a:rPr lang="en-US" sz="1100" b="0" dirty="0"/>
                        <a:t>1-972-569-3678</a:t>
                      </a:r>
                    </a:p>
                    <a:p>
                      <a:pPr algn="ctr"/>
                      <a:r>
                        <a:rPr lang="en-US" sz="1100" b="0" dirty="0"/>
                        <a:t>or</a:t>
                      </a:r>
                    </a:p>
                    <a:p>
                      <a:pPr algn="ctr"/>
                      <a:r>
                        <a:rPr lang="en-US" sz="1100" dirty="0"/>
                        <a:t>1-972-767-4462</a:t>
                      </a:r>
                    </a:p>
                  </a:txBody>
                  <a:tcPr/>
                </a:tc>
                <a:tc>
                  <a:txBody>
                    <a:bodyPr/>
                    <a:lstStyle/>
                    <a:p>
                      <a:pPr algn="ctr"/>
                      <a:r>
                        <a:rPr lang="en-US" sz="1100" b="1" dirty="0"/>
                        <a:t>Submit with “live” check</a:t>
                      </a:r>
                    </a:p>
                    <a:p>
                      <a:pPr algn="ctr"/>
                      <a:r>
                        <a:rPr lang="en-US" sz="1100" b="1" dirty="0"/>
                        <a:t>Regular or Priority Mail:</a:t>
                      </a:r>
                    </a:p>
                    <a:p>
                      <a:pPr algn="ctr"/>
                      <a:r>
                        <a:rPr lang="en-US" sz="1100" dirty="0"/>
                        <a:t>United American</a:t>
                      </a:r>
                    </a:p>
                    <a:p>
                      <a:pPr algn="ctr"/>
                      <a:r>
                        <a:rPr lang="en-US" sz="1100" dirty="0"/>
                        <a:t>P.O. Box 808</a:t>
                      </a:r>
                    </a:p>
                    <a:p>
                      <a:pPr algn="ctr"/>
                      <a:r>
                        <a:rPr lang="en-US" sz="1100" dirty="0"/>
                        <a:t>McKinney, TX 75070</a:t>
                      </a:r>
                    </a:p>
                  </a:txBody>
                  <a:tcPr/>
                </a:tc>
                <a:extLst>
                  <a:ext uri="{0D108BD9-81ED-4DB2-BD59-A6C34878D82A}">
                    <a16:rowId xmlns:a16="http://schemas.microsoft.com/office/drawing/2014/main" val="3157474032"/>
                  </a:ext>
                </a:extLst>
              </a:tr>
              <a:tr h="384175">
                <a:tc>
                  <a:txBody>
                    <a:bodyPr/>
                    <a:lstStyle/>
                    <a:p>
                      <a:r>
                        <a:rPr lang="en-US" sz="1400" dirty="0"/>
                        <a:t>UnitedHealthcare </a:t>
                      </a:r>
                    </a:p>
                    <a:p>
                      <a:r>
                        <a:rPr lang="en-US" sz="1400" dirty="0"/>
                        <a:t>MA/MAPD/PDP</a:t>
                      </a:r>
                    </a:p>
                  </a:txBody>
                  <a:tcPr/>
                </a:tc>
                <a:tc>
                  <a:txBody>
                    <a:bodyPr/>
                    <a:lstStyle/>
                    <a:p>
                      <a:pPr algn="ctr"/>
                      <a:r>
                        <a:rPr lang="en-US" sz="1100" b="1" dirty="0"/>
                        <a:t>Online Enrollment LEAN </a:t>
                      </a:r>
                    </a:p>
                    <a:p>
                      <a:pPr algn="ctr"/>
                      <a:r>
                        <a:rPr lang="en-US" sz="1100" b="0" dirty="0">
                          <a:hlinkClick r:id="rId2"/>
                        </a:rPr>
                        <a:t>Jarvis Agent Login</a:t>
                      </a:r>
                      <a:endParaRPr lang="en-US" sz="1100" b="0" dirty="0"/>
                    </a:p>
                    <a:p>
                      <a:pPr algn="ctr"/>
                      <a:endParaRPr lang="en-US" sz="1100" b="0" dirty="0"/>
                    </a:p>
                    <a:p>
                      <a:pPr algn="ctr"/>
                      <a:r>
                        <a:rPr lang="en-US" sz="1100" b="1" dirty="0"/>
                        <a:t>Or</a:t>
                      </a:r>
                    </a:p>
                    <a:p>
                      <a:pPr algn="ctr"/>
                      <a:r>
                        <a:rPr lang="en-US" sz="1200" b="1" dirty="0">
                          <a:highlight>
                            <a:srgbClr val="FFFF00"/>
                          </a:highlight>
                          <a:hlinkClick r:id="rId3"/>
                        </a:rPr>
                        <a:t>2023/2024 ICD- Insurance Center Direct</a:t>
                      </a:r>
                      <a:endParaRPr lang="en-US" sz="1200" b="1" dirty="0">
                        <a:highlight>
                          <a:srgbClr val="FFFF00"/>
                        </a:highlight>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800" b="1" dirty="0">
                        <a:highlight>
                          <a:srgbClr val="FFFF00"/>
                        </a:highlight>
                      </a:endParaRPr>
                    </a:p>
                  </a:txBody>
                  <a:tcPr/>
                </a:tc>
                <a:tc>
                  <a:txBody>
                    <a:bodyPr/>
                    <a:lstStyle/>
                    <a:p>
                      <a:pPr algn="ctr"/>
                      <a:r>
                        <a:rPr lang="en-US" sz="1100" b="1" dirty="0"/>
                        <a:t>Fax: </a:t>
                      </a:r>
                    </a:p>
                    <a:p>
                      <a:pPr algn="ctr"/>
                      <a:r>
                        <a:rPr lang="en-US" sz="1100" dirty="0"/>
                        <a:t>888-950-1170</a:t>
                      </a:r>
                    </a:p>
                  </a:txBody>
                  <a:tcPr/>
                </a:tc>
                <a:extLst>
                  <a:ext uri="{0D108BD9-81ED-4DB2-BD59-A6C34878D82A}">
                    <a16:rowId xmlns:a16="http://schemas.microsoft.com/office/drawing/2014/main" val="4162734454"/>
                  </a:ext>
                </a:extLst>
              </a:tr>
              <a:tr h="262223">
                <a:tc>
                  <a:txBody>
                    <a:bodyPr/>
                    <a:lstStyle/>
                    <a:p>
                      <a:r>
                        <a:rPr lang="en-US" sz="1400" dirty="0"/>
                        <a:t>UnitedHealthcare </a:t>
                      </a:r>
                    </a:p>
                    <a:p>
                      <a:r>
                        <a:rPr lang="en-US" sz="1400" dirty="0"/>
                        <a:t>AARP Medicare Supplement </a:t>
                      </a:r>
                    </a:p>
                  </a:txBody>
                  <a:tcPr/>
                </a:tc>
                <a:tc>
                  <a:txBody>
                    <a:bodyPr/>
                    <a:lstStyle/>
                    <a:p>
                      <a:pPr algn="ctr"/>
                      <a:r>
                        <a:rPr lang="en-US" sz="1100" b="1" dirty="0"/>
                        <a:t>Online Enrollment LEAN: </a:t>
                      </a:r>
                    </a:p>
                    <a:p>
                      <a:pPr algn="ctr"/>
                      <a:r>
                        <a:rPr lang="en-US" sz="1100" b="0" dirty="0">
                          <a:hlinkClick r:id="rId2"/>
                        </a:rPr>
                        <a:t>Jarvis Agent Login</a:t>
                      </a:r>
                      <a:endParaRPr lang="en-US" sz="1100" b="0" dirty="0"/>
                    </a:p>
                    <a:p>
                      <a:pPr algn="ctr"/>
                      <a:endParaRPr lang="en-US" sz="800" b="1" dirty="0"/>
                    </a:p>
                  </a:txBody>
                  <a:tcPr/>
                </a:tc>
                <a:tc>
                  <a:txBody>
                    <a:bodyPr/>
                    <a:lstStyle/>
                    <a:p>
                      <a:pPr algn="ctr"/>
                      <a:r>
                        <a:rPr lang="en-US" sz="1100" b="1" dirty="0"/>
                        <a:t>Fax:</a:t>
                      </a:r>
                    </a:p>
                    <a:p>
                      <a:pPr algn="ctr"/>
                      <a:r>
                        <a:rPr lang="en-US" sz="1100" dirty="0"/>
                        <a:t>1-888-836-3985</a:t>
                      </a:r>
                    </a:p>
                    <a:p>
                      <a:pPr algn="ctr"/>
                      <a:r>
                        <a:rPr lang="en-US" sz="1100" b="1" dirty="0"/>
                        <a:t>Standard Mail</a:t>
                      </a:r>
                    </a:p>
                    <a:p>
                      <a:pPr algn="ctr"/>
                      <a:r>
                        <a:rPr lang="en-US" sz="1100" dirty="0"/>
                        <a:t>UnitedHealthcare Insurance Company </a:t>
                      </a:r>
                    </a:p>
                    <a:p>
                      <a:pPr algn="ctr"/>
                      <a:r>
                        <a:rPr lang="en-US" sz="1100" dirty="0"/>
                        <a:t>Enrollment Division</a:t>
                      </a:r>
                    </a:p>
                    <a:p>
                      <a:pPr algn="ctr"/>
                      <a:r>
                        <a:rPr lang="en-US" sz="1100" dirty="0"/>
                        <a:t>P.O. Box 105331</a:t>
                      </a:r>
                    </a:p>
                    <a:p>
                      <a:pPr algn="ctr"/>
                      <a:r>
                        <a:rPr lang="en-US" sz="1100" dirty="0"/>
                        <a:t>Atlanta, GA 30348-5331</a:t>
                      </a:r>
                    </a:p>
                  </a:txBody>
                  <a:tcPr/>
                </a:tc>
                <a:extLst>
                  <a:ext uri="{0D108BD9-81ED-4DB2-BD59-A6C34878D82A}">
                    <a16:rowId xmlns:a16="http://schemas.microsoft.com/office/drawing/2014/main" val="2471954669"/>
                  </a:ext>
                </a:extLst>
              </a:tr>
              <a:tr h="370840">
                <a:tc>
                  <a:txBody>
                    <a:bodyPr/>
                    <a:lstStyle/>
                    <a:p>
                      <a:r>
                        <a:rPr lang="en-US" sz="1400" dirty="0"/>
                        <a:t>WellCare (HealthNet)– </a:t>
                      </a:r>
                    </a:p>
                    <a:p>
                      <a:r>
                        <a:rPr lang="en-US" sz="1400" dirty="0"/>
                        <a:t>MAPD/PDP/ Medicare Supplement</a:t>
                      </a:r>
                    </a:p>
                  </a:txBody>
                  <a:tcPr/>
                </a:tc>
                <a:tc>
                  <a:txBody>
                    <a:bodyPr/>
                    <a:lstStyle/>
                    <a:p>
                      <a:pPr algn="ctr"/>
                      <a:r>
                        <a:rPr lang="en-US" sz="1100" b="1" dirty="0"/>
                        <a:t>Online Enrollment:</a:t>
                      </a:r>
                    </a:p>
                    <a:p>
                      <a:pPr algn="ctr"/>
                      <a:r>
                        <a:rPr lang="en-US" sz="1100" b="0" dirty="0">
                          <a:solidFill>
                            <a:schemeClr val="tx1"/>
                          </a:solidFill>
                          <a:hlinkClick r:id="rId4"/>
                        </a:rPr>
                        <a:t>Ascend Enrollment Platform</a:t>
                      </a:r>
                      <a:endParaRPr lang="en-US" sz="1100" b="0" dirty="0">
                        <a:solidFill>
                          <a:schemeClr val="tx1"/>
                        </a:solidFill>
                      </a:endParaRPr>
                    </a:p>
                    <a:p>
                      <a:pPr algn="ctr"/>
                      <a:endParaRPr lang="en-US" sz="800" b="0" dirty="0">
                        <a:solidFill>
                          <a:schemeClr val="tx1"/>
                        </a:solidFill>
                      </a:endParaRPr>
                    </a:p>
                    <a:p>
                      <a:pPr algn="ctr"/>
                      <a:r>
                        <a:rPr lang="en-US" sz="1100" b="1" dirty="0">
                          <a:solidFill>
                            <a:schemeClr val="tx1"/>
                          </a:solidFill>
                        </a:rPr>
                        <a:t>Or</a:t>
                      </a:r>
                    </a:p>
                    <a:p>
                      <a:pPr algn="ctr"/>
                      <a:endParaRPr lang="en-US" sz="1100" b="1" dirty="0">
                        <a:solidFill>
                          <a:schemeClr val="tx1"/>
                        </a:solidFill>
                        <a:highlight>
                          <a:srgbClr val="FFFF00"/>
                        </a:highlight>
                      </a:endParaRPr>
                    </a:p>
                    <a:p>
                      <a:pPr algn="ctr"/>
                      <a:r>
                        <a:rPr lang="en-US" sz="1200" b="1" dirty="0">
                          <a:highlight>
                            <a:srgbClr val="FFFF00"/>
                          </a:highlight>
                          <a:hlinkClick r:id="rId3"/>
                        </a:rPr>
                        <a:t>2023/2024 ICD- Insurance Center Direct</a:t>
                      </a:r>
                      <a:endParaRPr lang="en-US" sz="1200" b="1" dirty="0">
                        <a:highlight>
                          <a:srgbClr val="FFFF00"/>
                        </a:highlight>
                      </a:endParaRPr>
                    </a:p>
                  </a:txBody>
                  <a:tcPr/>
                </a:tc>
                <a:tc>
                  <a:txBody>
                    <a:bodyPr/>
                    <a:lstStyle/>
                    <a:p>
                      <a:pPr algn="ctr"/>
                      <a:r>
                        <a:rPr lang="en-US" sz="1100" b="1" dirty="0"/>
                        <a:t>Fax:</a:t>
                      </a:r>
                    </a:p>
                    <a:p>
                      <a:pPr algn="ctr"/>
                      <a:r>
                        <a:rPr lang="en-US" sz="1100" b="0" dirty="0"/>
                        <a:t>1-866-473-9124</a:t>
                      </a:r>
                    </a:p>
                    <a:p>
                      <a:pPr algn="ctr"/>
                      <a:endParaRPr lang="en-US" sz="1100" b="0" dirty="0"/>
                    </a:p>
                  </a:txBody>
                  <a:tcPr/>
                </a:tc>
                <a:extLst>
                  <a:ext uri="{0D108BD9-81ED-4DB2-BD59-A6C34878D82A}">
                    <a16:rowId xmlns:a16="http://schemas.microsoft.com/office/drawing/2014/main" val="1512201460"/>
                  </a:ext>
                </a:extLst>
              </a:tr>
            </a:tbl>
          </a:graphicData>
        </a:graphic>
      </p:graphicFrame>
    </p:spTree>
    <p:extLst>
      <p:ext uri="{BB962C8B-B14F-4D97-AF65-F5344CB8AC3E}">
        <p14:creationId xmlns:p14="http://schemas.microsoft.com/office/powerpoint/2010/main" val="7054299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1236</TotalTime>
  <Words>1242</Words>
  <Application>Microsoft Office PowerPoint</Application>
  <PresentationFormat>Widescreen</PresentationFormat>
  <Paragraphs>265</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First Sierra Insurance Services  Direct Submit Carrier  Application Submission Agent Guide</vt:lpstr>
      <vt:lpstr>2023/2024 Plan Year Enrollment Application Submission Guidelines Please refer to the information below and send application to the appropriate enrollment center, based on the plan type and carrier. Use the “Preferred Submission Method” column whenever possible.    Ensure each enrollment application is complete, accurate and legible.  Submit application within 24 hours of receipt. </vt:lpstr>
      <vt:lpstr>2023/2024 Plan Year Enrollment Application Submission Guidelines Please refer to the information below and send application to the appropriate enrollment center, based on the plan type and carrier. Use the “Preferred Submission Method” column whenever possible.    Ensure each enrollment application is complete, accurate and legible.  Submit application within 24 hours of receipt. </vt:lpstr>
      <vt:lpstr>2023/2024 Plan Year Enrollment Application Submission Guidelines Please refer to the information below and send application to the appropriate enrollment center, based on the plan type and carrier. Use the “Preferred Submission Method” column whenever possible.    Ensure each enrollment application is complete, accurate and legible.  Submit application within 24 hours of receipt. </vt:lpstr>
      <vt:lpstr>2023/2024 Plan Year Enrollment Application Submission Guidelines Please refer to the information below and send application to the appropriate enrollment center, based on the plan type and carrier. Use the “Preferred Submission Method” column whenever possible.    Ensure each enrollment application is complete, accurate and legible.  Submit application within 24 hours of receipt. </vt:lpstr>
      <vt:lpstr>2023/2024 Plan Year Enrollment Application Submission Guidelines Please refer to the information below and send application to the appropriate enrollment center, based on the plan type and carrier. Use the “Preferred Submission Method” column whenever possible.    Ensure each enrollment application is complete, accurate and legible.  Submit application within 24 hours of receipt.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Amanda Hargis</dc:creator>
  <cp:lastModifiedBy>Amanda Hargis</cp:lastModifiedBy>
  <cp:revision>65</cp:revision>
  <dcterms:created xsi:type="dcterms:W3CDTF">2017-07-11T20:35:02Z</dcterms:created>
  <dcterms:modified xsi:type="dcterms:W3CDTF">2024-01-16T19:01:30Z</dcterms:modified>
</cp:coreProperties>
</file>